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6" r:id="rId3"/>
    <p:sldId id="268" r:id="rId4"/>
    <p:sldId id="267" r:id="rId5"/>
    <p:sldId id="272" r:id="rId6"/>
    <p:sldId id="269" r:id="rId7"/>
    <p:sldId id="270" r:id="rId8"/>
    <p:sldId id="257" r:id="rId9"/>
    <p:sldId id="259" r:id="rId10"/>
    <p:sldId id="271" r:id="rId11"/>
    <p:sldId id="260" r:id="rId12"/>
    <p:sldId id="261" r:id="rId13"/>
    <p:sldId id="262" r:id="rId14"/>
    <p:sldId id="263"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200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B7F9F2-3E49-2A41-9603-DB6ECB2A4EE3}" type="datetimeFigureOut">
              <a:rPr lang="en-US" smtClean="0"/>
              <a:t>03/06/2013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7A7201-6C90-534B-9E57-DC70063BE2C6}" type="slidenum">
              <a:rPr lang="en-US" smtClean="0"/>
              <a:t>‹#›</a:t>
            </a:fld>
            <a:endParaRPr lang="en-US"/>
          </a:p>
        </p:txBody>
      </p:sp>
    </p:spTree>
    <p:extLst>
      <p:ext uri="{BB962C8B-B14F-4D97-AF65-F5344CB8AC3E}">
        <p14:creationId xmlns:p14="http://schemas.microsoft.com/office/powerpoint/2010/main" val="31527246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 = South East Asia</a:t>
            </a:r>
            <a:endParaRPr lang="en-US" dirty="0"/>
          </a:p>
        </p:txBody>
      </p:sp>
      <p:sp>
        <p:nvSpPr>
          <p:cNvPr id="4" name="Slide Number Placeholder 3"/>
          <p:cNvSpPr>
            <a:spLocks noGrp="1"/>
          </p:cNvSpPr>
          <p:nvPr>
            <p:ph type="sldNum" sz="quarter" idx="10"/>
          </p:nvPr>
        </p:nvSpPr>
        <p:spPr/>
        <p:txBody>
          <a:bodyPr/>
          <a:lstStyle/>
          <a:p>
            <a:fld id="{2B7A7201-6C90-534B-9E57-DC70063BE2C6}" type="slidenum">
              <a:rPr lang="en-US" smtClean="0"/>
              <a:t>3</a:t>
            </a:fld>
            <a:endParaRPr lang="en-US"/>
          </a:p>
        </p:txBody>
      </p:sp>
    </p:spTree>
    <p:extLst>
      <p:ext uri="{BB962C8B-B14F-4D97-AF65-F5344CB8AC3E}">
        <p14:creationId xmlns:p14="http://schemas.microsoft.com/office/powerpoint/2010/main" val="317609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MRB = Mekong River Basin</a:t>
            </a:r>
            <a:endParaRPr lang="en-US" dirty="0"/>
          </a:p>
        </p:txBody>
      </p:sp>
      <p:sp>
        <p:nvSpPr>
          <p:cNvPr id="4" name="Slide Number Placeholder 3"/>
          <p:cNvSpPr>
            <a:spLocks noGrp="1"/>
          </p:cNvSpPr>
          <p:nvPr>
            <p:ph type="sldNum" sz="quarter" idx="10"/>
          </p:nvPr>
        </p:nvSpPr>
        <p:spPr/>
        <p:txBody>
          <a:bodyPr/>
          <a:lstStyle/>
          <a:p>
            <a:fld id="{2B7A7201-6C90-534B-9E57-DC70063BE2C6}" type="slidenum">
              <a:rPr lang="en-US" smtClean="0"/>
              <a:t>4</a:t>
            </a:fld>
            <a:endParaRPr lang="en-US"/>
          </a:p>
        </p:txBody>
      </p:sp>
    </p:spTree>
    <p:extLst>
      <p:ext uri="{BB962C8B-B14F-4D97-AF65-F5344CB8AC3E}">
        <p14:creationId xmlns:p14="http://schemas.microsoft.com/office/powerpoint/2010/main" val="223335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m.t</a:t>
            </a:r>
            <a:r>
              <a:rPr lang="en-US" dirty="0" smtClean="0"/>
              <a:t>. = Metric tons</a:t>
            </a:r>
          </a:p>
          <a:p>
            <a:r>
              <a:rPr lang="en-US" dirty="0" smtClean="0"/>
              <a:t>OAA =</a:t>
            </a:r>
            <a:r>
              <a:rPr lang="en-US" baseline="0" dirty="0" smtClean="0"/>
              <a:t> Other Aquatic Animals</a:t>
            </a:r>
            <a:endParaRPr lang="en-US" dirty="0"/>
          </a:p>
        </p:txBody>
      </p:sp>
      <p:sp>
        <p:nvSpPr>
          <p:cNvPr id="4" name="Slide Number Placeholder 3"/>
          <p:cNvSpPr>
            <a:spLocks noGrp="1"/>
          </p:cNvSpPr>
          <p:nvPr>
            <p:ph type="sldNum" sz="quarter" idx="10"/>
          </p:nvPr>
        </p:nvSpPr>
        <p:spPr/>
        <p:txBody>
          <a:bodyPr/>
          <a:lstStyle/>
          <a:p>
            <a:fld id="{2B7A7201-6C90-534B-9E57-DC70063BE2C6}" type="slidenum">
              <a:rPr lang="en-US" smtClean="0"/>
              <a:t>5</a:t>
            </a:fld>
            <a:endParaRPr lang="en-US"/>
          </a:p>
        </p:txBody>
      </p:sp>
    </p:spTree>
    <p:extLst>
      <p:ext uri="{BB962C8B-B14F-4D97-AF65-F5344CB8AC3E}">
        <p14:creationId xmlns:p14="http://schemas.microsoft.com/office/powerpoint/2010/main" val="1523559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186 dams are commissioned, under construction or planned for the basin. This is an estimate, because not all planned projects will necessarily be</a:t>
            </a:r>
            <a:r>
              <a:rPr lang="en-US" baseline="0" dirty="0" smtClean="0"/>
              <a:t> started. Data best for Laos, Cambodia, Vietnam and Thailand. Hydropower potential in Thailand is high, but local resistance to dam construction is a significant impediment to further expansion of hydropower capacity. This is not a problem in Laos, where low population densities, high hydropower potential and relatively authoritarian government are all attractions to developers. Vietnam has more or less fully exploited its technically feasible hydropower potential in the Vietnamese Highlands. China’s topography makes it suitable for very large dams. The recently completed </a:t>
            </a:r>
            <a:r>
              <a:rPr lang="en-US" baseline="0" dirty="0" err="1" smtClean="0"/>
              <a:t>Xiaowan</a:t>
            </a:r>
            <a:r>
              <a:rPr lang="en-US" baseline="0" dirty="0" smtClean="0"/>
              <a:t> is the world’s tallest arch dam; the </a:t>
            </a:r>
            <a:r>
              <a:rPr lang="en-US" baseline="0" dirty="0" err="1" smtClean="0"/>
              <a:t>Rumei</a:t>
            </a:r>
            <a:r>
              <a:rPr lang="en-US" baseline="0" dirty="0" smtClean="0"/>
              <a:t> Dam, if it goes ahead, would be the world’s tallest dam at 315 m.</a:t>
            </a:r>
            <a:endParaRPr lang="en-US" dirty="0"/>
          </a:p>
        </p:txBody>
      </p:sp>
      <p:sp>
        <p:nvSpPr>
          <p:cNvPr id="4" name="Slide Number Placeholder 3"/>
          <p:cNvSpPr>
            <a:spLocks noGrp="1"/>
          </p:cNvSpPr>
          <p:nvPr>
            <p:ph type="sldNum" sz="quarter" idx="10"/>
          </p:nvPr>
        </p:nvSpPr>
        <p:spPr/>
        <p:txBody>
          <a:bodyPr/>
          <a:lstStyle/>
          <a:p>
            <a:fld id="{2C21C7CC-40AD-CF47-9A3E-847B0E05E621}" type="slidenum">
              <a:rPr lang="en-US" smtClean="0"/>
              <a:t>8</a:t>
            </a:fld>
            <a:endParaRPr lang="en-US"/>
          </a:p>
        </p:txBody>
      </p:sp>
    </p:spTree>
    <p:extLst>
      <p:ext uri="{BB962C8B-B14F-4D97-AF65-F5344CB8AC3E}">
        <p14:creationId xmlns:p14="http://schemas.microsoft.com/office/powerpoint/2010/main" val="2538983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76B4EE-F461-2D41-93E5-4F76A84DB40E}" type="datetimeFigureOut">
              <a:rPr lang="en-US" smtClean="0"/>
              <a:t>03/06/2013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2409046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76B4EE-F461-2D41-93E5-4F76A84DB40E}" type="datetimeFigureOut">
              <a:rPr lang="en-US" smtClean="0"/>
              <a:t>03/06/2013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1102421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76B4EE-F461-2D41-93E5-4F76A84DB40E}" type="datetimeFigureOut">
              <a:rPr lang="en-US" smtClean="0"/>
              <a:t>03/06/2013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943440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76B4EE-F461-2D41-93E5-4F76A84DB40E}" type="datetimeFigureOut">
              <a:rPr lang="en-US" smtClean="0"/>
              <a:t>03/06/2013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4071546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76B4EE-F461-2D41-93E5-4F76A84DB40E}" type="datetimeFigureOut">
              <a:rPr lang="en-US" smtClean="0"/>
              <a:t>03/06/2013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4244218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76B4EE-F461-2D41-93E5-4F76A84DB40E}" type="datetimeFigureOut">
              <a:rPr lang="en-US" smtClean="0"/>
              <a:t>03/06/2013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2608234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76B4EE-F461-2D41-93E5-4F76A84DB40E}" type="datetimeFigureOut">
              <a:rPr lang="en-US" smtClean="0"/>
              <a:t>03/06/2013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2329150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76B4EE-F461-2D41-93E5-4F76A84DB40E}" type="datetimeFigureOut">
              <a:rPr lang="en-US" smtClean="0"/>
              <a:t>03/06/2013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2053517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76B4EE-F461-2D41-93E5-4F76A84DB40E}" type="datetimeFigureOut">
              <a:rPr lang="en-US" smtClean="0"/>
              <a:t>03/06/2013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296121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76B4EE-F461-2D41-93E5-4F76A84DB40E}" type="datetimeFigureOut">
              <a:rPr lang="en-US" smtClean="0"/>
              <a:t>03/06/2013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2737078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76B4EE-F461-2D41-93E5-4F76A84DB40E}" type="datetimeFigureOut">
              <a:rPr lang="en-US" smtClean="0"/>
              <a:t>03/06/2013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DE87A-BCCB-254F-9B63-44C57DE6A099}" type="slidenum">
              <a:rPr lang="en-US" smtClean="0"/>
              <a:t>‹#›</a:t>
            </a:fld>
            <a:endParaRPr lang="en-US"/>
          </a:p>
        </p:txBody>
      </p:sp>
    </p:spTree>
    <p:extLst>
      <p:ext uri="{BB962C8B-B14F-4D97-AF65-F5344CB8AC3E}">
        <p14:creationId xmlns:p14="http://schemas.microsoft.com/office/powerpoint/2010/main" val="40861427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76B4EE-F461-2D41-93E5-4F76A84DB40E}" type="datetimeFigureOut">
              <a:rPr lang="en-US" smtClean="0"/>
              <a:t>03/06/2013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6DE87A-BCCB-254F-9B63-44C57DE6A099}" type="slidenum">
              <a:rPr lang="en-US" smtClean="0"/>
              <a:t>‹#›</a:t>
            </a:fld>
            <a:endParaRPr lang="en-US"/>
          </a:p>
        </p:txBody>
      </p:sp>
    </p:spTree>
    <p:extLst>
      <p:ext uri="{BB962C8B-B14F-4D97-AF65-F5344CB8AC3E}">
        <p14:creationId xmlns:p14="http://schemas.microsoft.com/office/powerpoint/2010/main" val="2824034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5.tiff"/><Relationship Id="rId5"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 Id="rId3" Type="http://schemas.openxmlformats.org/officeDocument/2006/relationships/image" Target="../media/image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f"/><Relationship Id="rId3"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2.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02593"/>
            <a:ext cx="7772400" cy="1470025"/>
          </a:xfrm>
        </p:spPr>
        <p:txBody>
          <a:bodyPr/>
          <a:lstStyle/>
          <a:p>
            <a:r>
              <a:rPr lang="en-US" b="1" dirty="0" smtClean="0">
                <a:solidFill>
                  <a:schemeClr val="accent6">
                    <a:lumMod val="75000"/>
                  </a:schemeClr>
                </a:solidFill>
              </a:rPr>
              <a:t>CPWF-Mekong: An introduction</a:t>
            </a:r>
            <a:endParaRPr lang="en-US" b="1" dirty="0">
              <a:solidFill>
                <a:schemeClr val="accent6">
                  <a:lumMod val="75000"/>
                </a:schemeClr>
              </a:solidFill>
            </a:endParaRPr>
          </a:p>
        </p:txBody>
      </p:sp>
      <p:sp>
        <p:nvSpPr>
          <p:cNvPr id="4" name="TextBox 3"/>
          <p:cNvSpPr txBox="1"/>
          <p:nvPr/>
        </p:nvSpPr>
        <p:spPr>
          <a:xfrm>
            <a:off x="2172212" y="2964262"/>
            <a:ext cx="5217293" cy="461665"/>
          </a:xfrm>
          <a:prstGeom prst="rect">
            <a:avLst/>
          </a:prstGeom>
          <a:noFill/>
        </p:spPr>
        <p:txBody>
          <a:bodyPr wrap="none" rtlCol="0">
            <a:spAutoFit/>
          </a:bodyPr>
          <a:lstStyle/>
          <a:p>
            <a:r>
              <a:rPr lang="en-US" sz="2400" dirty="0" smtClean="0"/>
              <a:t>Kim Geheb, CPWF-Mekong Basin Leader</a:t>
            </a:r>
            <a:endParaRPr lang="en-US" sz="2400" dirty="0"/>
          </a:p>
        </p:txBody>
      </p:sp>
      <p:pic>
        <p:nvPicPr>
          <p:cNvPr id="7" name="Picture 6" descr="CPWF Mekong Logo New.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96" y="5876247"/>
            <a:ext cx="2677617" cy="981753"/>
          </a:xfrm>
          <a:prstGeom prst="rect">
            <a:avLst/>
          </a:prstGeom>
        </p:spPr>
      </p:pic>
      <p:pic>
        <p:nvPicPr>
          <p:cNvPr id="8" name="Picture 7" descr="Naga white on orange circle reverse 2Dec201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1957" y="5736604"/>
            <a:ext cx="1121396" cy="1121396"/>
          </a:xfrm>
          <a:prstGeom prst="rect">
            <a:avLst/>
          </a:prstGeom>
        </p:spPr>
      </p:pic>
    </p:spTree>
    <p:extLst>
      <p:ext uri="{BB962C8B-B14F-4D97-AF65-F5344CB8AC3E}">
        <p14:creationId xmlns:p14="http://schemas.microsoft.com/office/powerpoint/2010/main" val="20113703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7520"/>
          </a:xfrm>
        </p:spPr>
        <p:txBody>
          <a:bodyPr/>
          <a:lstStyle/>
          <a:p>
            <a:pPr algn="l"/>
            <a:r>
              <a:rPr lang="en-US" b="1" dirty="0" smtClean="0">
                <a:solidFill>
                  <a:srgbClr val="FF6600"/>
                </a:solidFill>
              </a:rPr>
              <a:t>The Mekong River Basin</a:t>
            </a:r>
            <a:endParaRPr lang="en-US" dirty="0"/>
          </a:p>
        </p:txBody>
      </p:sp>
      <p:sp>
        <p:nvSpPr>
          <p:cNvPr id="3" name="Content Placeholder 2"/>
          <p:cNvSpPr>
            <a:spLocks noGrp="1"/>
          </p:cNvSpPr>
          <p:nvPr>
            <p:ph idx="1"/>
          </p:nvPr>
        </p:nvSpPr>
        <p:spPr>
          <a:xfrm>
            <a:off x="457200" y="1375150"/>
            <a:ext cx="8229600" cy="4525963"/>
          </a:xfrm>
        </p:spPr>
        <p:txBody>
          <a:bodyPr>
            <a:normAutofit/>
          </a:bodyPr>
          <a:lstStyle/>
          <a:p>
            <a:pPr>
              <a:buClr>
                <a:schemeClr val="accent2">
                  <a:lumMod val="75000"/>
                </a:schemeClr>
              </a:buClr>
              <a:buFont typeface="Wingdings" charset="2"/>
              <a:buChar char="§"/>
            </a:pPr>
            <a:r>
              <a:rPr lang="en-US" dirty="0" smtClean="0"/>
              <a:t>Area: 795,00 km</a:t>
            </a:r>
            <a:r>
              <a:rPr lang="en-US" baseline="30000" dirty="0" smtClean="0"/>
              <a:t>2</a:t>
            </a:r>
            <a:endParaRPr lang="en-US" baseline="30000" dirty="0"/>
          </a:p>
          <a:p>
            <a:pPr>
              <a:buClr>
                <a:schemeClr val="accent2">
                  <a:lumMod val="75000"/>
                </a:schemeClr>
              </a:buClr>
              <a:buFont typeface="Wingdings" charset="2"/>
              <a:buChar char="§"/>
            </a:pPr>
            <a:r>
              <a:rPr lang="en-US" dirty="0" smtClean="0"/>
              <a:t>Shared by China (21%), Laos 25%), Burma (3%), Thailand (23%, Cambodia (20%) and Vietnam (8%).</a:t>
            </a:r>
          </a:p>
          <a:p>
            <a:pPr>
              <a:buClr>
                <a:schemeClr val="accent2">
                  <a:lumMod val="75000"/>
                </a:schemeClr>
              </a:buClr>
              <a:buFont typeface="Wingdings" charset="2"/>
              <a:buChar char="§"/>
            </a:pPr>
            <a:r>
              <a:rPr lang="en-US" dirty="0" smtClean="0"/>
              <a:t>Length: 4,909 km.</a:t>
            </a:r>
          </a:p>
          <a:p>
            <a:pPr>
              <a:buClr>
                <a:schemeClr val="accent2">
                  <a:lumMod val="75000"/>
                </a:schemeClr>
              </a:buClr>
              <a:buFont typeface="Wingdings" charset="2"/>
              <a:buChar char="§"/>
            </a:pPr>
            <a:r>
              <a:rPr lang="en-US" dirty="0" smtClean="0"/>
              <a:t>Discharge: 457 km</a:t>
            </a:r>
            <a:r>
              <a:rPr lang="en-US" baseline="30000" dirty="0" smtClean="0"/>
              <a:t>3</a:t>
            </a:r>
            <a:r>
              <a:rPr lang="en-US" dirty="0" smtClean="0"/>
              <a:t> (China 16%, Burma 2%, Laos 35%, Thailand 18%, Cambodia 18%, Vietnam 11%).</a:t>
            </a:r>
          </a:p>
          <a:p>
            <a:pPr marL="0" indent="0">
              <a:buNone/>
            </a:pPr>
            <a:endParaRPr lang="en-US" baseline="30000" dirty="0" smtClean="0"/>
          </a:p>
          <a:p>
            <a:endParaRPr lang="en-US" dirty="0"/>
          </a:p>
        </p:txBody>
      </p:sp>
      <p:cxnSp>
        <p:nvCxnSpPr>
          <p:cNvPr id="4" name="Straight Connector 3"/>
          <p:cNvCxnSpPr/>
          <p:nvPr/>
        </p:nvCxnSpPr>
        <p:spPr>
          <a:xfrm>
            <a:off x="461758" y="274638"/>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7" name="Picture 6" descr="Naga white on orange circle reverse 2Dec2011.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spTree>
    <p:extLst>
      <p:ext uri="{BB962C8B-B14F-4D97-AF65-F5344CB8AC3E}">
        <p14:creationId xmlns:p14="http://schemas.microsoft.com/office/powerpoint/2010/main" val="410561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61758" y="274638"/>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5" name="Picture 4" descr="Untitled 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587" y="0"/>
            <a:ext cx="5719413" cy="6858000"/>
          </a:xfrm>
          <a:prstGeom prst="rect">
            <a:avLst/>
          </a:prstGeom>
        </p:spPr>
      </p:pic>
      <p:sp>
        <p:nvSpPr>
          <p:cNvPr id="2" name="Title 1"/>
          <p:cNvSpPr>
            <a:spLocks noGrp="1"/>
          </p:cNvSpPr>
          <p:nvPr>
            <p:ph type="title"/>
          </p:nvPr>
        </p:nvSpPr>
        <p:spPr>
          <a:xfrm>
            <a:off x="457199" y="274638"/>
            <a:ext cx="4510705" cy="882473"/>
          </a:xfrm>
        </p:spPr>
        <p:txBody>
          <a:bodyPr>
            <a:normAutofit/>
          </a:bodyPr>
          <a:lstStyle/>
          <a:p>
            <a:pPr algn="l"/>
            <a:r>
              <a:rPr lang="en-US" b="1" dirty="0" smtClean="0">
                <a:solidFill>
                  <a:srgbClr val="FF6600"/>
                </a:solidFill>
              </a:rPr>
              <a:t>Major SEA Basins</a:t>
            </a:r>
            <a:endParaRPr lang="en-US" dirty="0"/>
          </a:p>
        </p:txBody>
      </p:sp>
      <p:pic>
        <p:nvPicPr>
          <p:cNvPr id="6" name="Picture 5" descr="Naga white on orange circle reverse 2Dec2011.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spTree>
    <p:extLst>
      <p:ext uri="{BB962C8B-B14F-4D97-AF65-F5344CB8AC3E}">
        <p14:creationId xmlns:p14="http://schemas.microsoft.com/office/powerpoint/2010/main" val="1858362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ntitled2.tiff"/>
          <p:cNvPicPr>
            <a:picLocks noChangeAspect="1"/>
          </p:cNvPicPr>
          <p:nvPr/>
        </p:nvPicPr>
        <p:blipFill rotWithShape="1">
          <a:blip r:embed="rId3">
            <a:extLst>
              <a:ext uri="{28A0092B-C50C-407E-A947-70E740481C1C}">
                <a14:useLocalDpi xmlns:a14="http://schemas.microsoft.com/office/drawing/2010/main" val="0"/>
              </a:ext>
            </a:extLst>
          </a:blip>
          <a:srcRect t="333"/>
          <a:stretch/>
        </p:blipFill>
        <p:spPr>
          <a:xfrm>
            <a:off x="1130049" y="1286001"/>
            <a:ext cx="6985000" cy="5202274"/>
          </a:xfrm>
          <a:prstGeom prst="rect">
            <a:avLst/>
          </a:prstGeom>
        </p:spPr>
      </p:pic>
      <p:cxnSp>
        <p:nvCxnSpPr>
          <p:cNvPr id="7" name="Straight Connector 6"/>
          <p:cNvCxnSpPr/>
          <p:nvPr/>
        </p:nvCxnSpPr>
        <p:spPr>
          <a:xfrm>
            <a:off x="461758" y="274638"/>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8" name="Title 1"/>
          <p:cNvSpPr>
            <a:spLocks noGrp="1"/>
          </p:cNvSpPr>
          <p:nvPr>
            <p:ph type="title"/>
          </p:nvPr>
        </p:nvSpPr>
        <p:spPr>
          <a:xfrm>
            <a:off x="457199" y="274638"/>
            <a:ext cx="4510705" cy="882473"/>
          </a:xfrm>
        </p:spPr>
        <p:txBody>
          <a:bodyPr>
            <a:normAutofit/>
          </a:bodyPr>
          <a:lstStyle/>
          <a:p>
            <a:pPr algn="l"/>
            <a:r>
              <a:rPr lang="en-US" b="1" dirty="0" smtClean="0">
                <a:solidFill>
                  <a:srgbClr val="FF6600"/>
                </a:solidFill>
              </a:rPr>
              <a:t>MRB profile</a:t>
            </a:r>
            <a:endParaRPr lang="en-US" dirty="0"/>
          </a:p>
        </p:txBody>
      </p:sp>
      <p:pic>
        <p:nvPicPr>
          <p:cNvPr id="9" name="Picture 8" descr="Naga white on orange circle reverse 2Dec2011.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spTree>
    <p:extLst>
      <p:ext uri="{BB962C8B-B14F-4D97-AF65-F5344CB8AC3E}">
        <p14:creationId xmlns:p14="http://schemas.microsoft.com/office/powerpoint/2010/main" val="69304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461758" y="274638"/>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457199" y="274638"/>
            <a:ext cx="8530047" cy="88247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6600"/>
                </a:solidFill>
              </a:rPr>
              <a:t>The </a:t>
            </a:r>
            <a:r>
              <a:rPr lang="en-US" b="1" dirty="0" err="1" smtClean="0">
                <a:solidFill>
                  <a:srgbClr val="FF6600"/>
                </a:solidFill>
              </a:rPr>
              <a:t>Tonle</a:t>
            </a:r>
            <a:r>
              <a:rPr lang="en-US" b="1" dirty="0" smtClean="0">
                <a:solidFill>
                  <a:srgbClr val="FF6600"/>
                </a:solidFill>
              </a:rPr>
              <a:t> Sap and basin fisheries</a:t>
            </a:r>
            <a:endParaRPr lang="en-US" dirty="0"/>
          </a:p>
        </p:txBody>
      </p:sp>
      <p:pic>
        <p:nvPicPr>
          <p:cNvPr id="7" name="Picture 6" descr="Naga white on orange circle reverse 2Dec201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pic>
        <p:nvPicPr>
          <p:cNvPr id="8" name="Picture 7" descr="Untitled3.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296" y="1157111"/>
            <a:ext cx="5029810" cy="3842216"/>
          </a:xfrm>
          <a:prstGeom prst="rect">
            <a:avLst/>
          </a:prstGeom>
        </p:spPr>
      </p:pic>
      <p:sp>
        <p:nvSpPr>
          <p:cNvPr id="9" name="TextBox 8"/>
          <p:cNvSpPr txBox="1"/>
          <p:nvPr/>
        </p:nvSpPr>
        <p:spPr>
          <a:xfrm>
            <a:off x="5498459" y="1591426"/>
            <a:ext cx="3488788" cy="4401205"/>
          </a:xfrm>
          <a:prstGeom prst="rect">
            <a:avLst/>
          </a:prstGeom>
          <a:noFill/>
        </p:spPr>
        <p:txBody>
          <a:bodyPr wrap="square" rtlCol="0">
            <a:spAutoFit/>
          </a:bodyPr>
          <a:lstStyle/>
          <a:p>
            <a:pPr marL="457200" indent="-457200">
              <a:buClr>
                <a:schemeClr val="accent2">
                  <a:lumMod val="75000"/>
                </a:schemeClr>
              </a:buClr>
              <a:buFont typeface="Wingdings" charset="2"/>
              <a:buChar char="§"/>
            </a:pPr>
            <a:r>
              <a:rPr lang="en-US" sz="2800" dirty="0" smtClean="0"/>
              <a:t>World’s 2</a:t>
            </a:r>
            <a:r>
              <a:rPr lang="en-US" sz="2800" baseline="30000" dirty="0" smtClean="0"/>
              <a:t>nd</a:t>
            </a:r>
            <a:r>
              <a:rPr lang="en-US" sz="2800" dirty="0" smtClean="0"/>
              <a:t> most diverse.</a:t>
            </a:r>
          </a:p>
          <a:p>
            <a:pPr marL="457200" indent="-457200">
              <a:buClr>
                <a:schemeClr val="accent2">
                  <a:lumMod val="75000"/>
                </a:schemeClr>
              </a:buClr>
              <a:buFont typeface="Wingdings" charset="2"/>
              <a:buChar char="§"/>
            </a:pPr>
            <a:r>
              <a:rPr lang="en-US" sz="2800" dirty="0" smtClean="0"/>
              <a:t>Engages +/- 40 million people.</a:t>
            </a:r>
          </a:p>
          <a:p>
            <a:pPr marL="457200" indent="-457200">
              <a:buClr>
                <a:schemeClr val="accent2">
                  <a:lumMod val="75000"/>
                </a:schemeClr>
              </a:buClr>
              <a:buFont typeface="Wingdings" charset="2"/>
              <a:buChar char="§"/>
            </a:pPr>
            <a:r>
              <a:rPr lang="en-US" sz="2800" dirty="0" smtClean="0"/>
              <a:t>2 million </a:t>
            </a:r>
            <a:r>
              <a:rPr lang="en-US" sz="2800" dirty="0" err="1" smtClean="0"/>
              <a:t>m.t</a:t>
            </a:r>
            <a:r>
              <a:rPr lang="en-US" sz="2800" dirty="0" smtClean="0"/>
              <a:t>. landed annually.</a:t>
            </a:r>
          </a:p>
          <a:p>
            <a:pPr marL="457200" indent="-457200">
              <a:buClr>
                <a:schemeClr val="accent2">
                  <a:lumMod val="75000"/>
                </a:schemeClr>
              </a:buClr>
              <a:buFont typeface="Wingdings" charset="2"/>
              <a:buChar char="§"/>
            </a:pPr>
            <a:r>
              <a:rPr lang="en-US" sz="2800" dirty="0" smtClean="0"/>
              <a:t>500,000 </a:t>
            </a:r>
            <a:r>
              <a:rPr lang="en-US" sz="2800" dirty="0" err="1" smtClean="0"/>
              <a:t>m.t</a:t>
            </a:r>
            <a:r>
              <a:rPr lang="en-US" sz="2800" dirty="0" smtClean="0"/>
              <a:t>. OAAs annually. </a:t>
            </a:r>
          </a:p>
          <a:p>
            <a:pPr marL="457200" indent="-457200">
              <a:buClr>
                <a:schemeClr val="accent2">
                  <a:lumMod val="75000"/>
                </a:schemeClr>
              </a:buClr>
              <a:buFont typeface="Wingdings" charset="2"/>
              <a:buChar char="§"/>
            </a:pPr>
            <a:r>
              <a:rPr lang="en-US" sz="2800" dirty="0" smtClean="0"/>
              <a:t>2 million </a:t>
            </a:r>
            <a:r>
              <a:rPr lang="en-US" sz="2800" dirty="0" err="1" smtClean="0"/>
              <a:t>m.t</a:t>
            </a:r>
            <a:r>
              <a:rPr lang="en-US" sz="2800" dirty="0" smtClean="0"/>
              <a:t>. aquaculture.</a:t>
            </a:r>
            <a:endParaRPr lang="en-US" sz="2800" dirty="0"/>
          </a:p>
        </p:txBody>
      </p:sp>
      <p:pic>
        <p:nvPicPr>
          <p:cNvPr id="10" name="Picture 9" descr="Fish - Ilse Pukinski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253466"/>
            <a:ext cx="3472710" cy="2604533"/>
          </a:xfrm>
          <a:prstGeom prst="rect">
            <a:avLst/>
          </a:prstGeom>
        </p:spPr>
      </p:pic>
    </p:spTree>
    <p:extLst>
      <p:ext uri="{BB962C8B-B14F-4D97-AF65-F5344CB8AC3E}">
        <p14:creationId xmlns:p14="http://schemas.microsoft.com/office/powerpoint/2010/main" val="2323599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Untitled4.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8188" y="3665102"/>
            <a:ext cx="7187092" cy="3199733"/>
          </a:xfrm>
          <a:prstGeom prst="rect">
            <a:avLst/>
          </a:prstGeom>
        </p:spPr>
      </p:pic>
      <p:sp>
        <p:nvSpPr>
          <p:cNvPr id="3" name="Content Placeholder 2"/>
          <p:cNvSpPr>
            <a:spLocks noGrp="1"/>
          </p:cNvSpPr>
          <p:nvPr>
            <p:ph idx="1"/>
          </p:nvPr>
        </p:nvSpPr>
        <p:spPr>
          <a:xfrm>
            <a:off x="457199" y="1181960"/>
            <a:ext cx="8144189" cy="4525963"/>
          </a:xfrm>
        </p:spPr>
        <p:txBody>
          <a:bodyPr>
            <a:normAutofit/>
          </a:bodyPr>
          <a:lstStyle/>
          <a:p>
            <a:pPr>
              <a:buClr>
                <a:schemeClr val="accent2">
                  <a:lumMod val="75000"/>
                </a:schemeClr>
              </a:buClr>
              <a:buFont typeface="Wingdings" charset="2"/>
              <a:buChar char="§"/>
            </a:pPr>
            <a:r>
              <a:rPr lang="en-GB" dirty="0" smtClean="0"/>
              <a:t>LMB= </a:t>
            </a:r>
            <a:r>
              <a:rPr lang="en-GB" dirty="0"/>
              <a:t>30,000 MW. </a:t>
            </a:r>
            <a:endParaRPr lang="en-GB" dirty="0" smtClean="0"/>
          </a:p>
          <a:p>
            <a:pPr>
              <a:buClr>
                <a:schemeClr val="accent2">
                  <a:lumMod val="75000"/>
                </a:schemeClr>
              </a:buClr>
              <a:buFont typeface="Wingdings" charset="2"/>
              <a:buChar char="§"/>
            </a:pPr>
            <a:r>
              <a:rPr lang="en-GB" dirty="0" smtClean="0"/>
              <a:t>UMB = </a:t>
            </a:r>
            <a:r>
              <a:rPr lang="en-GB" dirty="0"/>
              <a:t>28,930 MW</a:t>
            </a:r>
            <a:r>
              <a:rPr lang="en-US" dirty="0"/>
              <a:t> </a:t>
            </a:r>
            <a:endParaRPr lang="en-US" dirty="0" smtClean="0"/>
          </a:p>
          <a:p>
            <a:pPr>
              <a:buClr>
                <a:schemeClr val="accent2">
                  <a:lumMod val="75000"/>
                </a:schemeClr>
              </a:buClr>
              <a:buFont typeface="Wingdings" charset="2"/>
              <a:buChar char="§"/>
            </a:pPr>
            <a:r>
              <a:rPr lang="en-US" dirty="0" smtClean="0"/>
              <a:t>In LMB</a:t>
            </a:r>
            <a:r>
              <a:rPr lang="en-GB" dirty="0" smtClean="0"/>
              <a:t> </a:t>
            </a:r>
            <a:r>
              <a:rPr lang="en-GB" dirty="0"/>
              <a:t>more than 3,235 MW has been </a:t>
            </a:r>
            <a:r>
              <a:rPr lang="en-GB" dirty="0" smtClean="0"/>
              <a:t>met.</a:t>
            </a:r>
          </a:p>
          <a:p>
            <a:pPr>
              <a:buClr>
                <a:schemeClr val="accent2">
                  <a:lumMod val="75000"/>
                </a:schemeClr>
              </a:buClr>
              <a:buFont typeface="Wingdings" charset="2"/>
              <a:buChar char="§"/>
            </a:pPr>
            <a:r>
              <a:rPr lang="en-GB" dirty="0" smtClean="0"/>
              <a:t>3,209 </a:t>
            </a:r>
            <a:r>
              <a:rPr lang="en-GB" dirty="0"/>
              <a:t>MW </a:t>
            </a:r>
            <a:r>
              <a:rPr lang="en-GB" dirty="0" smtClean="0"/>
              <a:t>currently </a:t>
            </a:r>
            <a:r>
              <a:rPr lang="en-GB" dirty="0"/>
              <a:t>under construction.</a:t>
            </a:r>
            <a:r>
              <a:rPr lang="en-US" dirty="0"/>
              <a:t> </a:t>
            </a:r>
          </a:p>
        </p:txBody>
      </p:sp>
      <p:sp>
        <p:nvSpPr>
          <p:cNvPr id="4" name="Title 1"/>
          <p:cNvSpPr txBox="1">
            <a:spLocks/>
          </p:cNvSpPr>
          <p:nvPr/>
        </p:nvSpPr>
        <p:spPr>
          <a:xfrm>
            <a:off x="457199" y="274638"/>
            <a:ext cx="7774411" cy="88247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6600"/>
                </a:solidFill>
              </a:rPr>
              <a:t>MRB Hydropower Potential</a:t>
            </a:r>
            <a:endParaRPr lang="en-US" dirty="0"/>
          </a:p>
        </p:txBody>
      </p:sp>
      <p:cxnSp>
        <p:nvCxnSpPr>
          <p:cNvPr id="5" name="Straight Connector 4"/>
          <p:cNvCxnSpPr/>
          <p:nvPr/>
        </p:nvCxnSpPr>
        <p:spPr>
          <a:xfrm>
            <a:off x="461758" y="274638"/>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6" name="Picture 5" descr="Naga white on orange circle reverse 2Dec201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spTree>
    <p:extLst>
      <p:ext uri="{BB962C8B-B14F-4D97-AF65-F5344CB8AC3E}">
        <p14:creationId xmlns:p14="http://schemas.microsoft.com/office/powerpoint/2010/main" val="3670871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descr="Lancang Cascad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00" y="1155700"/>
            <a:ext cx="8089900" cy="5702300"/>
          </a:xfrm>
          <a:prstGeom prst="rect">
            <a:avLst/>
          </a:prstGeom>
        </p:spPr>
      </p:pic>
      <p:cxnSp>
        <p:nvCxnSpPr>
          <p:cNvPr id="5" name="Straight Connector 4"/>
          <p:cNvCxnSpPr/>
          <p:nvPr/>
        </p:nvCxnSpPr>
        <p:spPr>
          <a:xfrm>
            <a:off x="461758" y="274638"/>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457199" y="274638"/>
            <a:ext cx="7774411" cy="88247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6600"/>
                </a:solidFill>
              </a:rPr>
              <a:t>The </a:t>
            </a:r>
            <a:r>
              <a:rPr lang="en-US" b="1" dirty="0" err="1" smtClean="0">
                <a:solidFill>
                  <a:srgbClr val="FF6600"/>
                </a:solidFill>
              </a:rPr>
              <a:t>Lancang</a:t>
            </a:r>
            <a:r>
              <a:rPr lang="en-US" b="1" dirty="0" smtClean="0">
                <a:solidFill>
                  <a:srgbClr val="FF6600"/>
                </a:solidFill>
              </a:rPr>
              <a:t> Cascade</a:t>
            </a:r>
            <a:endParaRPr lang="en-US" dirty="0"/>
          </a:p>
        </p:txBody>
      </p:sp>
      <p:pic>
        <p:nvPicPr>
          <p:cNvPr id="7" name="Picture 6" descr="Naga white on orange circle reverse 2Dec201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pic>
        <p:nvPicPr>
          <p:cNvPr id="8" name="Picture 7" descr="sacrava_no_1982 - Xayaburi Dam.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47022" y="-1"/>
            <a:ext cx="2730639" cy="3723599"/>
          </a:xfrm>
          <a:prstGeom prst="rect">
            <a:avLst/>
          </a:prstGeom>
        </p:spPr>
      </p:pic>
    </p:spTree>
    <p:extLst>
      <p:ext uri="{BB962C8B-B14F-4D97-AF65-F5344CB8AC3E}">
        <p14:creationId xmlns:p14="http://schemas.microsoft.com/office/powerpoint/2010/main" val="3479402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61758" y="429859"/>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10" name="Picture 9" descr="CPWF Mekong Basin Hydropower all dots July1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51778" y="-10513"/>
            <a:ext cx="4092222" cy="6868512"/>
          </a:xfrm>
          <a:prstGeom prst="rect">
            <a:avLst/>
          </a:prstGeom>
        </p:spPr>
      </p:pic>
      <p:sp>
        <p:nvSpPr>
          <p:cNvPr id="2" name="Title 1"/>
          <p:cNvSpPr>
            <a:spLocks noGrp="1"/>
          </p:cNvSpPr>
          <p:nvPr>
            <p:ph type="title"/>
          </p:nvPr>
        </p:nvSpPr>
        <p:spPr>
          <a:xfrm>
            <a:off x="649112" y="274638"/>
            <a:ext cx="8080022" cy="1143000"/>
          </a:xfrm>
        </p:spPr>
        <p:txBody>
          <a:bodyPr>
            <a:normAutofit fontScale="90000"/>
          </a:bodyPr>
          <a:lstStyle/>
          <a:p>
            <a:pPr algn="l"/>
            <a:r>
              <a:rPr lang="en-US" b="1" dirty="0" smtClean="0">
                <a:solidFill>
                  <a:srgbClr val="E46C0A"/>
                </a:solidFill>
              </a:rPr>
              <a:t>Hydropower development in the Mekong River Basin</a:t>
            </a:r>
            <a:endParaRPr lang="en-US" b="1" dirty="0">
              <a:solidFill>
                <a:srgbClr val="E46C0A"/>
              </a:solidFill>
            </a:endParaRPr>
          </a:p>
        </p:txBody>
      </p:sp>
      <p:sp>
        <p:nvSpPr>
          <p:cNvPr id="11" name="TextBox 10"/>
          <p:cNvSpPr txBox="1"/>
          <p:nvPr/>
        </p:nvSpPr>
        <p:spPr>
          <a:xfrm>
            <a:off x="461758" y="1553246"/>
            <a:ext cx="1950399" cy="800219"/>
          </a:xfrm>
          <a:prstGeom prst="rect">
            <a:avLst/>
          </a:prstGeom>
          <a:noFill/>
        </p:spPr>
        <p:txBody>
          <a:bodyPr wrap="none" rtlCol="0">
            <a:spAutoFit/>
          </a:bodyPr>
          <a:lstStyle/>
          <a:p>
            <a:r>
              <a:rPr lang="en-US" sz="2800" dirty="0" smtClean="0"/>
              <a:t>≈ 158 dams.</a:t>
            </a:r>
          </a:p>
          <a:p>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2988215771"/>
              </p:ext>
            </p:extLst>
          </p:nvPr>
        </p:nvGraphicFramePr>
        <p:xfrm>
          <a:off x="181894" y="2353465"/>
          <a:ext cx="6096000" cy="2595880"/>
        </p:xfrm>
        <a:graphic>
          <a:graphicData uri="http://schemas.openxmlformats.org/drawingml/2006/table">
            <a:tbl>
              <a:tblPr firstRow="1" bandRow="1">
                <a:tableStyleId>{5C22544A-7EE6-4342-B048-85BDC9FD1C3A}</a:tableStyleId>
              </a:tblPr>
              <a:tblGrid>
                <a:gridCol w="1219200"/>
                <a:gridCol w="1615037"/>
                <a:gridCol w="1443125"/>
                <a:gridCol w="1024619"/>
                <a:gridCol w="794019"/>
              </a:tblGrid>
              <a:tr h="370840">
                <a:tc>
                  <a:txBody>
                    <a:bodyPr/>
                    <a:lstStyle/>
                    <a:p>
                      <a:r>
                        <a:rPr lang="en-US" dirty="0" smtClean="0"/>
                        <a:t>Country</a:t>
                      </a:r>
                      <a:endParaRPr lang="en-US" dirty="0"/>
                    </a:p>
                  </a:txBody>
                  <a:tcPr/>
                </a:tc>
                <a:tc>
                  <a:txBody>
                    <a:bodyPr/>
                    <a:lstStyle/>
                    <a:p>
                      <a:r>
                        <a:rPr lang="en-US" dirty="0" smtClean="0"/>
                        <a:t>Commissioned</a:t>
                      </a:r>
                      <a:endParaRPr lang="en-US" dirty="0"/>
                    </a:p>
                  </a:txBody>
                  <a:tcPr/>
                </a:tc>
                <a:tc>
                  <a:txBody>
                    <a:bodyPr/>
                    <a:lstStyle/>
                    <a:p>
                      <a:r>
                        <a:rPr lang="en-US" dirty="0" smtClean="0"/>
                        <a:t>Construction</a:t>
                      </a:r>
                      <a:endParaRPr lang="en-US" dirty="0"/>
                    </a:p>
                  </a:txBody>
                  <a:tcPr/>
                </a:tc>
                <a:tc>
                  <a:txBody>
                    <a:bodyPr/>
                    <a:lstStyle/>
                    <a:p>
                      <a:r>
                        <a:rPr lang="en-US" dirty="0" smtClean="0"/>
                        <a:t>Planned</a:t>
                      </a:r>
                      <a:endParaRPr lang="en-US" dirty="0"/>
                    </a:p>
                  </a:txBody>
                  <a:tcPr/>
                </a:tc>
                <a:tc>
                  <a:txBody>
                    <a:bodyPr/>
                    <a:lstStyle/>
                    <a:p>
                      <a:r>
                        <a:rPr lang="en-US" dirty="0" smtClean="0"/>
                        <a:t>Totals</a:t>
                      </a:r>
                      <a:endParaRPr lang="en-US" dirty="0"/>
                    </a:p>
                  </a:txBody>
                  <a:tcPr/>
                </a:tc>
              </a:tr>
              <a:tr h="370840">
                <a:tc>
                  <a:txBody>
                    <a:bodyPr/>
                    <a:lstStyle/>
                    <a:p>
                      <a:r>
                        <a:rPr lang="en-US" dirty="0" smtClean="0"/>
                        <a:t>Cambodia</a:t>
                      </a:r>
                      <a:endParaRPr lang="en-US" dirty="0"/>
                    </a:p>
                  </a:txBody>
                  <a:tcPr/>
                </a:tc>
                <a:tc>
                  <a:txBody>
                    <a:bodyPr/>
                    <a:lstStyle/>
                    <a:p>
                      <a:r>
                        <a:rPr lang="en-US" dirty="0" smtClean="0"/>
                        <a:t>0</a:t>
                      </a:r>
                      <a:endParaRPr lang="en-US" dirty="0"/>
                    </a:p>
                  </a:txBody>
                  <a:tcPr/>
                </a:tc>
                <a:tc>
                  <a:txBody>
                    <a:bodyPr/>
                    <a:lstStyle/>
                    <a:p>
                      <a:r>
                        <a:rPr lang="en-US" dirty="0" smtClean="0"/>
                        <a:t>2</a:t>
                      </a:r>
                      <a:endParaRPr lang="en-US" dirty="0"/>
                    </a:p>
                  </a:txBody>
                  <a:tcPr/>
                </a:tc>
                <a:tc>
                  <a:txBody>
                    <a:bodyPr/>
                    <a:lstStyle/>
                    <a:p>
                      <a:r>
                        <a:rPr lang="en-US" dirty="0" smtClean="0"/>
                        <a:t>11</a:t>
                      </a:r>
                      <a:endParaRPr lang="en-US" dirty="0"/>
                    </a:p>
                  </a:txBody>
                  <a:tcPr/>
                </a:tc>
                <a:tc>
                  <a:txBody>
                    <a:bodyPr/>
                    <a:lstStyle/>
                    <a:p>
                      <a:r>
                        <a:rPr lang="en-US" dirty="0" smtClean="0"/>
                        <a:t>13</a:t>
                      </a:r>
                      <a:endParaRPr lang="en-US" dirty="0"/>
                    </a:p>
                  </a:txBody>
                  <a:tcPr/>
                </a:tc>
              </a:tr>
              <a:tr h="370840">
                <a:tc>
                  <a:txBody>
                    <a:bodyPr/>
                    <a:lstStyle/>
                    <a:p>
                      <a:r>
                        <a:rPr lang="en-US" dirty="0" smtClean="0"/>
                        <a:t>China</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c>
                  <a:txBody>
                    <a:bodyPr/>
                    <a:lstStyle/>
                    <a:p>
                      <a:r>
                        <a:rPr lang="en-US" dirty="0" smtClean="0"/>
                        <a:t>8</a:t>
                      </a:r>
                      <a:endParaRPr lang="en-US" dirty="0"/>
                    </a:p>
                  </a:txBody>
                  <a:tcPr/>
                </a:tc>
                <a:tc>
                  <a:txBody>
                    <a:bodyPr/>
                    <a:lstStyle/>
                    <a:p>
                      <a:r>
                        <a:rPr lang="en-US" dirty="0" smtClean="0"/>
                        <a:t>22</a:t>
                      </a:r>
                      <a:endParaRPr lang="en-US" dirty="0"/>
                    </a:p>
                  </a:txBody>
                  <a:tcPr/>
                </a:tc>
              </a:tr>
              <a:tr h="370840">
                <a:tc>
                  <a:txBody>
                    <a:bodyPr/>
                    <a:lstStyle/>
                    <a:p>
                      <a:r>
                        <a:rPr lang="en-US" dirty="0" smtClean="0"/>
                        <a:t>Laos</a:t>
                      </a:r>
                      <a:endParaRPr lang="en-US" dirty="0"/>
                    </a:p>
                  </a:txBody>
                  <a:tcPr/>
                </a:tc>
                <a:tc>
                  <a:txBody>
                    <a:bodyPr/>
                    <a:lstStyle/>
                    <a:p>
                      <a:r>
                        <a:rPr lang="en-US" dirty="0" smtClean="0"/>
                        <a:t>17</a:t>
                      </a:r>
                      <a:endParaRPr lang="en-US" dirty="0"/>
                    </a:p>
                  </a:txBody>
                  <a:tcPr/>
                </a:tc>
                <a:tc>
                  <a:txBody>
                    <a:bodyPr/>
                    <a:lstStyle/>
                    <a:p>
                      <a:r>
                        <a:rPr lang="en-US" dirty="0" smtClean="0"/>
                        <a:t>14</a:t>
                      </a:r>
                      <a:endParaRPr lang="en-US" dirty="0"/>
                    </a:p>
                  </a:txBody>
                  <a:tcPr/>
                </a:tc>
                <a:tc>
                  <a:txBody>
                    <a:bodyPr/>
                    <a:lstStyle/>
                    <a:p>
                      <a:r>
                        <a:rPr lang="en-US" dirty="0" smtClean="0"/>
                        <a:t>69</a:t>
                      </a:r>
                      <a:endParaRPr lang="en-US" dirty="0"/>
                    </a:p>
                  </a:txBody>
                  <a:tcPr/>
                </a:tc>
                <a:tc>
                  <a:txBody>
                    <a:bodyPr/>
                    <a:lstStyle/>
                    <a:p>
                      <a:r>
                        <a:rPr lang="en-US" dirty="0" smtClean="0"/>
                        <a:t>100</a:t>
                      </a:r>
                      <a:endParaRPr lang="en-US" dirty="0"/>
                    </a:p>
                  </a:txBody>
                  <a:tcPr/>
                </a:tc>
              </a:tr>
              <a:tr h="370840">
                <a:tc>
                  <a:txBody>
                    <a:bodyPr/>
                    <a:lstStyle/>
                    <a:p>
                      <a:r>
                        <a:rPr lang="en-US" dirty="0" smtClean="0"/>
                        <a:t>Myanmar</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840">
                <a:tc>
                  <a:txBody>
                    <a:bodyPr/>
                    <a:lstStyle/>
                    <a:p>
                      <a:r>
                        <a:rPr lang="en-US" dirty="0" smtClean="0"/>
                        <a:t>Thailand</a:t>
                      </a:r>
                      <a:endParaRPr lang="en-US" dirty="0"/>
                    </a:p>
                  </a:txBody>
                  <a:tcPr/>
                </a:tc>
                <a:tc>
                  <a:txBody>
                    <a:bodyPr/>
                    <a:lstStyle/>
                    <a:p>
                      <a:r>
                        <a:rPr lang="en-US" dirty="0" smtClean="0"/>
                        <a:t>8</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8</a:t>
                      </a:r>
                      <a:endParaRPr lang="en-US" dirty="0"/>
                    </a:p>
                  </a:txBody>
                  <a:tcPr/>
                </a:tc>
              </a:tr>
              <a:tr h="370840">
                <a:tc>
                  <a:txBody>
                    <a:bodyPr/>
                    <a:lstStyle/>
                    <a:p>
                      <a:r>
                        <a:rPr lang="en-US" dirty="0" smtClean="0"/>
                        <a:t>Vietnam</a:t>
                      </a:r>
                      <a:endParaRPr lang="en-US" dirty="0"/>
                    </a:p>
                  </a:txBody>
                  <a:tcPr/>
                </a:tc>
                <a:tc>
                  <a:txBody>
                    <a:bodyPr/>
                    <a:lstStyle/>
                    <a:p>
                      <a:r>
                        <a:rPr lang="en-US" dirty="0" smtClean="0"/>
                        <a:t>14</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14</a:t>
                      </a:r>
                      <a:endParaRPr lang="en-US" dirty="0"/>
                    </a:p>
                  </a:txBody>
                  <a:tcPr/>
                </a:tc>
              </a:tr>
            </a:tbl>
          </a:graphicData>
        </a:graphic>
      </p:graphicFrame>
      <p:pic>
        <p:nvPicPr>
          <p:cNvPr id="16" name="Picture 15" descr="Naga white on orange circle reverse 2Dec2011.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736603"/>
            <a:ext cx="1121396" cy="1121396"/>
          </a:xfrm>
          <a:prstGeom prst="rect">
            <a:avLst/>
          </a:prstGeom>
        </p:spPr>
      </p:pic>
    </p:spTree>
    <p:extLst>
      <p:ext uri="{BB962C8B-B14F-4D97-AF65-F5344CB8AC3E}">
        <p14:creationId xmlns:p14="http://schemas.microsoft.com/office/powerpoint/2010/main" val="76059678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337" y="154961"/>
            <a:ext cx="7694919" cy="998984"/>
          </a:xfrm>
        </p:spPr>
        <p:txBody>
          <a:bodyPr/>
          <a:lstStyle/>
          <a:p>
            <a:pPr algn="l"/>
            <a:r>
              <a:rPr lang="en-US" b="1" dirty="0" smtClean="0">
                <a:solidFill>
                  <a:srgbClr val="FF6600"/>
                </a:solidFill>
              </a:rPr>
              <a:t>CPWF-Mekong</a:t>
            </a:r>
            <a:endParaRPr lang="en-US" b="1" dirty="0">
              <a:solidFill>
                <a:srgbClr val="FF6600"/>
              </a:solidFill>
            </a:endParaRPr>
          </a:p>
        </p:txBody>
      </p:sp>
      <p:sp>
        <p:nvSpPr>
          <p:cNvPr id="3" name="Content Placeholder 2"/>
          <p:cNvSpPr>
            <a:spLocks noGrp="1"/>
          </p:cNvSpPr>
          <p:nvPr>
            <p:ph idx="1"/>
          </p:nvPr>
        </p:nvSpPr>
        <p:spPr>
          <a:xfrm>
            <a:off x="461758" y="1523702"/>
            <a:ext cx="4007749" cy="4279376"/>
          </a:xfrm>
        </p:spPr>
        <p:txBody>
          <a:bodyPr>
            <a:normAutofit/>
          </a:bodyPr>
          <a:lstStyle/>
          <a:p>
            <a:pPr marL="0" indent="0">
              <a:buNone/>
            </a:pPr>
            <a:r>
              <a:rPr lang="en-US" sz="2800" u="sng" dirty="0"/>
              <a:t>T</a:t>
            </a:r>
            <a:r>
              <a:rPr lang="en-US" sz="2800" u="sng" dirty="0" smtClean="0"/>
              <a:t>o </a:t>
            </a:r>
            <a:r>
              <a:rPr lang="en-US" sz="2800" u="sng" dirty="0"/>
              <a:t>reduce poverty and foster development by optimizing the use of water in reservoirs</a:t>
            </a:r>
            <a:endParaRPr lang="en-US" sz="2800" dirty="0"/>
          </a:p>
        </p:txBody>
      </p:sp>
      <p:cxnSp>
        <p:nvCxnSpPr>
          <p:cNvPr id="11" name="Straight Connector 10"/>
          <p:cNvCxnSpPr/>
          <p:nvPr/>
        </p:nvCxnSpPr>
        <p:spPr>
          <a:xfrm>
            <a:off x="461758" y="219685"/>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13" name="Picture 12" descr="Naga white on orange circle reverse 2Dec2011.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57668"/>
            <a:ext cx="900332" cy="900332"/>
          </a:xfrm>
          <a:prstGeom prst="rect">
            <a:avLst/>
          </a:prstGeom>
        </p:spPr>
      </p:pic>
      <p:pic>
        <p:nvPicPr>
          <p:cNvPr id="5" name="Picture 4" descr="DSC_008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9060" y="0"/>
            <a:ext cx="4554940" cy="6858000"/>
          </a:xfrm>
          <a:prstGeom prst="rect">
            <a:avLst/>
          </a:prstGeom>
        </p:spPr>
      </p:pic>
    </p:spTree>
    <p:extLst>
      <p:ext uri="{BB962C8B-B14F-4D97-AF65-F5344CB8AC3E}">
        <p14:creationId xmlns:p14="http://schemas.microsoft.com/office/powerpoint/2010/main" val="42476085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p:cNvSpPr>
          <p:nvPr/>
        </p:nvSpPr>
        <p:spPr>
          <a:xfrm>
            <a:off x="465337" y="1716189"/>
            <a:ext cx="4679419" cy="4819781"/>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2">
                  <a:lumMod val="75000"/>
                </a:schemeClr>
              </a:buClr>
              <a:buFont typeface="Wingdings" charset="2"/>
              <a:buChar char="§"/>
            </a:pPr>
            <a:r>
              <a:rPr lang="en-US" sz="2400" dirty="0" smtClean="0"/>
              <a:t>Be managed in ways that are fairer and more equitable to all water users.</a:t>
            </a:r>
          </a:p>
          <a:p>
            <a:pPr>
              <a:buClr>
                <a:schemeClr val="accent2">
                  <a:lumMod val="75000"/>
                </a:schemeClr>
              </a:buClr>
              <a:buFont typeface="Wingdings" charset="2"/>
              <a:buChar char="§"/>
            </a:pPr>
            <a:r>
              <a:rPr lang="en-US" sz="2400" dirty="0" smtClean="0"/>
              <a:t>Be managed and coordinated across cascades to optimize benefits for all.</a:t>
            </a:r>
          </a:p>
          <a:p>
            <a:pPr>
              <a:buClr>
                <a:schemeClr val="accent2">
                  <a:lumMod val="75000"/>
                </a:schemeClr>
              </a:buClr>
              <a:buFont typeface="Wingdings" charset="2"/>
              <a:buChar char="§"/>
            </a:pPr>
            <a:r>
              <a:rPr lang="en-US" sz="2400" dirty="0" smtClean="0"/>
              <a:t>Be planned and managed to account for environmental and social needs.</a:t>
            </a:r>
          </a:p>
          <a:p>
            <a:pPr>
              <a:buClr>
                <a:schemeClr val="accent2">
                  <a:lumMod val="75000"/>
                </a:schemeClr>
              </a:buClr>
              <a:buFont typeface="Wingdings" charset="2"/>
              <a:buChar char="§"/>
            </a:pPr>
            <a:r>
              <a:rPr lang="en-US" sz="2400" dirty="0" smtClean="0"/>
              <a:t>Be used for multiple purposes.</a:t>
            </a:r>
          </a:p>
          <a:p>
            <a:pPr>
              <a:buClr>
                <a:schemeClr val="accent2">
                  <a:lumMod val="75000"/>
                </a:schemeClr>
              </a:buClr>
              <a:buFont typeface="Wingdings" charset="2"/>
              <a:buChar char="§"/>
            </a:pPr>
            <a:r>
              <a:rPr lang="en-US" sz="2400" dirty="0" smtClean="0"/>
              <a:t>Be better governed and the benefits better shared.</a:t>
            </a:r>
            <a:r>
              <a:rPr lang="en-US" sz="2400" dirty="0" smtClean="0">
                <a:solidFill>
                  <a:schemeClr val="bg1"/>
                </a:solidFill>
              </a:rPr>
              <a:t>.</a:t>
            </a:r>
            <a:endParaRPr lang="en-US" sz="2400" dirty="0">
              <a:solidFill>
                <a:schemeClr val="bg1"/>
              </a:solidFill>
            </a:endParaRPr>
          </a:p>
        </p:txBody>
      </p:sp>
      <p:cxnSp>
        <p:nvCxnSpPr>
          <p:cNvPr id="5" name="Straight Connector 4"/>
          <p:cNvCxnSpPr/>
          <p:nvPr/>
        </p:nvCxnSpPr>
        <p:spPr>
          <a:xfrm>
            <a:off x="461758" y="219685"/>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61758" y="1073570"/>
            <a:ext cx="2383285" cy="523220"/>
          </a:xfrm>
          <a:prstGeom prst="rect">
            <a:avLst/>
          </a:prstGeom>
          <a:noFill/>
        </p:spPr>
        <p:txBody>
          <a:bodyPr wrap="none" rtlCol="0">
            <a:spAutoFit/>
          </a:bodyPr>
          <a:lstStyle/>
          <a:p>
            <a:r>
              <a:rPr lang="en-US" sz="2800" dirty="0" smtClean="0"/>
              <a:t>Reservoirs will:</a:t>
            </a:r>
            <a:endParaRPr lang="en-US" sz="2800" dirty="0"/>
          </a:p>
        </p:txBody>
      </p:sp>
      <p:pic>
        <p:nvPicPr>
          <p:cNvPr id="9" name="Picture 8" descr="ChinaDamXiaWide copy.png"/>
          <p:cNvPicPr>
            <a:picLocks noChangeAspect="1"/>
          </p:cNvPicPr>
          <p:nvPr/>
        </p:nvPicPr>
        <p:blipFill rotWithShape="1">
          <a:blip r:embed="rId2">
            <a:alphaModFix/>
            <a:extLst>
              <a:ext uri="{28A0092B-C50C-407E-A947-70E740481C1C}">
                <a14:useLocalDpi xmlns:a14="http://schemas.microsoft.com/office/drawing/2010/main" val="0"/>
              </a:ext>
            </a:extLst>
          </a:blip>
          <a:srcRect l="38603" r="1"/>
          <a:stretch/>
        </p:blipFill>
        <p:spPr>
          <a:xfrm>
            <a:off x="5415805" y="0"/>
            <a:ext cx="3711211" cy="6872430"/>
          </a:xfrm>
          <a:prstGeom prst="rect">
            <a:avLst/>
          </a:prstGeom>
        </p:spPr>
      </p:pic>
      <p:sp>
        <p:nvSpPr>
          <p:cNvPr id="6" name="Title 1"/>
          <p:cNvSpPr txBox="1">
            <a:spLocks/>
          </p:cNvSpPr>
          <p:nvPr/>
        </p:nvSpPr>
        <p:spPr>
          <a:xfrm>
            <a:off x="465337" y="154961"/>
            <a:ext cx="7694919" cy="99898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FF6600"/>
                </a:solidFill>
              </a:rPr>
              <a:t>If we’re successful, then…</a:t>
            </a:r>
            <a:endParaRPr lang="en-US" b="1" dirty="0">
              <a:solidFill>
                <a:srgbClr val="FF6600"/>
              </a:solidFill>
            </a:endParaRPr>
          </a:p>
        </p:txBody>
      </p:sp>
    </p:spTree>
    <p:extLst>
      <p:ext uri="{BB962C8B-B14F-4D97-AF65-F5344CB8AC3E}">
        <p14:creationId xmlns:p14="http://schemas.microsoft.com/office/powerpoint/2010/main" val="2065009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818" y="274638"/>
            <a:ext cx="8123981" cy="827520"/>
          </a:xfrm>
        </p:spPr>
        <p:txBody>
          <a:bodyPr/>
          <a:lstStyle/>
          <a:p>
            <a:pPr algn="l"/>
            <a:r>
              <a:rPr lang="en-US" b="1" dirty="0" smtClean="0">
                <a:solidFill>
                  <a:schemeClr val="accent6">
                    <a:lumMod val="75000"/>
                  </a:schemeClr>
                </a:solidFill>
              </a:rPr>
              <a:t>CPWF-Mekong - basics</a:t>
            </a:r>
            <a:endParaRPr lang="en-US" b="1" dirty="0">
              <a:solidFill>
                <a:schemeClr val="accent6">
                  <a:lumMod val="75000"/>
                </a:schemeClr>
              </a:solidFill>
            </a:endParaRPr>
          </a:p>
        </p:txBody>
      </p:sp>
      <p:sp>
        <p:nvSpPr>
          <p:cNvPr id="3" name="Content Placeholder 2"/>
          <p:cNvSpPr>
            <a:spLocks noGrp="1"/>
          </p:cNvSpPr>
          <p:nvPr>
            <p:ph idx="1"/>
          </p:nvPr>
        </p:nvSpPr>
        <p:spPr>
          <a:xfrm>
            <a:off x="457200" y="1698002"/>
            <a:ext cx="8579296" cy="4351578"/>
          </a:xfrm>
        </p:spPr>
        <p:txBody>
          <a:bodyPr>
            <a:normAutofit/>
          </a:bodyPr>
          <a:lstStyle/>
          <a:p>
            <a:pPr>
              <a:buClr>
                <a:srgbClr val="800000"/>
              </a:buClr>
              <a:buFont typeface="Wingdings" charset="2"/>
              <a:buChar char="§"/>
            </a:pPr>
            <a:r>
              <a:rPr lang="en-US" sz="2800" dirty="0" smtClean="0"/>
              <a:t>US$10.8 million investment</a:t>
            </a:r>
          </a:p>
          <a:p>
            <a:pPr>
              <a:buClr>
                <a:srgbClr val="800000"/>
              </a:buClr>
              <a:buFont typeface="Wingdings" charset="2"/>
              <a:buChar char="§"/>
            </a:pPr>
            <a:r>
              <a:rPr lang="en-US" sz="2800" dirty="0" smtClean="0"/>
              <a:t>Funded by </a:t>
            </a:r>
            <a:r>
              <a:rPr lang="en-US" sz="2800" dirty="0" err="1" smtClean="0"/>
              <a:t>AusAID</a:t>
            </a:r>
            <a:r>
              <a:rPr lang="en-US" sz="2800" dirty="0"/>
              <a:t> </a:t>
            </a:r>
            <a:r>
              <a:rPr lang="en-US" sz="2800" dirty="0" smtClean="0"/>
              <a:t>and CPWF Core Funds.</a:t>
            </a:r>
          </a:p>
          <a:p>
            <a:pPr>
              <a:buClr>
                <a:srgbClr val="800000"/>
              </a:buClr>
              <a:buFont typeface="Wingdings" charset="2"/>
              <a:buChar char="§"/>
            </a:pPr>
            <a:r>
              <a:rPr lang="en-US" sz="2800" dirty="0" smtClean="0"/>
              <a:t>Works in China, Lao PDR, Vietnam, Thailand, Cambodia.</a:t>
            </a:r>
          </a:p>
          <a:p>
            <a:pPr>
              <a:buClr>
                <a:srgbClr val="800000"/>
              </a:buClr>
              <a:buFont typeface="Wingdings" charset="2"/>
              <a:buChar char="§"/>
            </a:pPr>
            <a:r>
              <a:rPr lang="en-US" sz="2800" dirty="0" smtClean="0"/>
              <a:t>62 Formal partners.</a:t>
            </a:r>
          </a:p>
          <a:p>
            <a:pPr>
              <a:buClr>
                <a:srgbClr val="800000"/>
              </a:buClr>
              <a:buFont typeface="Wingdings" charset="2"/>
              <a:buChar char="§"/>
            </a:pPr>
            <a:r>
              <a:rPr lang="en-US" sz="2800" dirty="0" smtClean="0">
                <a:latin typeface="Calibri"/>
                <a:cs typeface="Calibri"/>
              </a:rPr>
              <a:t>≈</a:t>
            </a:r>
            <a:r>
              <a:rPr lang="en-US" sz="2800" dirty="0" smtClean="0">
                <a:latin typeface="Calibri"/>
                <a:ea typeface="ＭＳ ゴシック"/>
                <a:cs typeface="Calibri"/>
              </a:rPr>
              <a:t>140 informal partners.</a:t>
            </a:r>
          </a:p>
          <a:p>
            <a:pPr>
              <a:buClr>
                <a:srgbClr val="800000"/>
              </a:buClr>
              <a:buFont typeface="Wingdings" charset="2"/>
              <a:buChar char="§"/>
            </a:pPr>
            <a:r>
              <a:rPr lang="en-US" sz="2800" dirty="0" smtClean="0">
                <a:latin typeface="Calibri"/>
                <a:ea typeface="ＭＳ ゴシック"/>
                <a:cs typeface="Calibri"/>
              </a:rPr>
              <a:t>7 MOUs or letters of association.</a:t>
            </a:r>
          </a:p>
          <a:p>
            <a:pPr>
              <a:buClr>
                <a:srgbClr val="800000"/>
              </a:buClr>
              <a:buFont typeface="Wingdings" charset="2"/>
              <a:buChar char="§"/>
            </a:pPr>
            <a:r>
              <a:rPr lang="en-US" sz="2800" dirty="0" smtClean="0">
                <a:latin typeface="Calibri"/>
                <a:ea typeface="ＭＳ ゴシック"/>
                <a:cs typeface="Calibri"/>
              </a:rPr>
              <a:t>19 diverse projects implemented across the region.</a:t>
            </a:r>
            <a:endParaRPr lang="en-US" sz="2800" dirty="0" smtClean="0">
              <a:latin typeface="Calibri"/>
              <a:cs typeface="Calibri"/>
            </a:endParaRPr>
          </a:p>
          <a:p>
            <a:endParaRPr lang="en-US" dirty="0" smtClean="0"/>
          </a:p>
          <a:p>
            <a:endParaRPr lang="en-US" dirty="0"/>
          </a:p>
        </p:txBody>
      </p:sp>
      <p:cxnSp>
        <p:nvCxnSpPr>
          <p:cNvPr id="5" name="Straight Connector 4"/>
          <p:cNvCxnSpPr/>
          <p:nvPr/>
        </p:nvCxnSpPr>
        <p:spPr>
          <a:xfrm>
            <a:off x="461758" y="219685"/>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6" name="Picture 5" descr="Mekong_River_101.tiff"/>
          <p:cNvPicPr>
            <a:picLocks noChangeAspect="1"/>
          </p:cNvPicPr>
          <p:nvPr/>
        </p:nvPicPr>
        <p:blipFill rotWithShape="1">
          <a:blip r:embed="rId2">
            <a:alphaModFix amt="53000"/>
            <a:extLst>
              <a:ext uri="{28A0092B-C50C-407E-A947-70E740481C1C}">
                <a14:useLocalDpi xmlns:a14="http://schemas.microsoft.com/office/drawing/2010/main" val="0"/>
              </a:ext>
            </a:extLst>
          </a:blip>
          <a:srcRect l="15786" r="22902"/>
          <a:stretch/>
        </p:blipFill>
        <p:spPr>
          <a:xfrm>
            <a:off x="5464031" y="0"/>
            <a:ext cx="3694400" cy="6858000"/>
          </a:xfrm>
          <a:prstGeom prst="rect">
            <a:avLst/>
          </a:prstGeom>
        </p:spPr>
      </p:pic>
      <p:pic>
        <p:nvPicPr>
          <p:cNvPr id="7" name="Picture 6" descr="Naga white on orange circle reverse 2Dec201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spTree>
    <p:extLst>
      <p:ext uri="{BB962C8B-B14F-4D97-AF65-F5344CB8AC3E}">
        <p14:creationId xmlns:p14="http://schemas.microsoft.com/office/powerpoint/2010/main" val="12379962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ekong_River_104.tiff"/>
          <p:cNvPicPr>
            <a:picLocks noGrp="1" noChangeAspect="1"/>
          </p:cNvPicPr>
          <p:nvPr>
            <p:ph idx="1"/>
          </p:nvPr>
        </p:nvPicPr>
        <p:blipFill rotWithShape="1">
          <a:blip r:embed="rId2">
            <a:alphaModFix amt="54000"/>
            <a:extLst>
              <a:ext uri="{28A0092B-C50C-407E-A947-70E740481C1C}">
                <a14:useLocalDpi xmlns:a14="http://schemas.microsoft.com/office/drawing/2010/main" val="0"/>
              </a:ext>
            </a:extLst>
          </a:blip>
          <a:srcRect l="19321" r="19321"/>
          <a:stretch/>
        </p:blipFill>
        <p:spPr>
          <a:xfrm>
            <a:off x="5475902" y="0"/>
            <a:ext cx="3706914" cy="6875999"/>
          </a:xfrm>
        </p:spPr>
      </p:pic>
      <p:cxnSp>
        <p:nvCxnSpPr>
          <p:cNvPr id="4" name="Straight Connector 3"/>
          <p:cNvCxnSpPr/>
          <p:nvPr/>
        </p:nvCxnSpPr>
        <p:spPr>
          <a:xfrm>
            <a:off x="461758" y="429859"/>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5" name="Title 1"/>
          <p:cNvSpPr txBox="1">
            <a:spLocks/>
          </p:cNvSpPr>
          <p:nvPr/>
        </p:nvSpPr>
        <p:spPr>
          <a:xfrm>
            <a:off x="649112" y="274638"/>
            <a:ext cx="7442418" cy="114300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E46C0A"/>
                </a:solidFill>
              </a:rPr>
              <a:t>Key issues that we address</a:t>
            </a:r>
            <a:endParaRPr lang="en-US" b="1" dirty="0">
              <a:solidFill>
                <a:srgbClr val="E46C0A"/>
              </a:solidFill>
            </a:endParaRPr>
          </a:p>
        </p:txBody>
      </p:sp>
      <p:sp>
        <p:nvSpPr>
          <p:cNvPr id="8" name="TextBox 7"/>
          <p:cNvSpPr txBox="1"/>
          <p:nvPr/>
        </p:nvSpPr>
        <p:spPr>
          <a:xfrm>
            <a:off x="461759" y="1460929"/>
            <a:ext cx="8485616" cy="3970318"/>
          </a:xfrm>
          <a:prstGeom prst="rect">
            <a:avLst/>
          </a:prstGeom>
          <a:noFill/>
        </p:spPr>
        <p:txBody>
          <a:bodyPr wrap="square" rtlCol="0">
            <a:spAutoFit/>
          </a:bodyPr>
          <a:lstStyle/>
          <a:p>
            <a:pPr marL="457200" indent="-457200">
              <a:buClr>
                <a:schemeClr val="accent2">
                  <a:lumMod val="75000"/>
                </a:schemeClr>
              </a:buClr>
              <a:buFont typeface="Wingdings" charset="2"/>
              <a:buChar char="§"/>
            </a:pPr>
            <a:r>
              <a:rPr lang="en-US" sz="2800" dirty="0" smtClean="0"/>
              <a:t>Low levels of CSR, standards &amp; guidelines.</a:t>
            </a:r>
          </a:p>
          <a:p>
            <a:pPr marL="457200" indent="-457200">
              <a:buClr>
                <a:schemeClr val="accent2">
                  <a:lumMod val="75000"/>
                </a:schemeClr>
              </a:buClr>
              <a:buFont typeface="Wingdings" charset="2"/>
              <a:buChar char="§"/>
            </a:pPr>
            <a:r>
              <a:rPr lang="en-US" sz="2800" dirty="0" smtClean="0"/>
              <a:t>Serious resettlement challenges.</a:t>
            </a:r>
          </a:p>
          <a:p>
            <a:pPr marL="457200" indent="-457200">
              <a:buClr>
                <a:schemeClr val="accent2">
                  <a:lumMod val="75000"/>
                </a:schemeClr>
              </a:buClr>
              <a:buFont typeface="Wingdings" charset="2"/>
              <a:buChar char="§"/>
            </a:pPr>
            <a:r>
              <a:rPr lang="en-US" sz="2800" dirty="0" smtClean="0"/>
              <a:t>Low levels of innovation adoption – technical &amp; managerial.</a:t>
            </a:r>
          </a:p>
          <a:p>
            <a:pPr marL="457200" indent="-457200">
              <a:buClr>
                <a:schemeClr val="accent2">
                  <a:lumMod val="75000"/>
                </a:schemeClr>
              </a:buClr>
              <a:buFont typeface="Wingdings" charset="2"/>
              <a:buChar char="§"/>
            </a:pPr>
            <a:r>
              <a:rPr lang="en-US" sz="2800" dirty="0" smtClean="0"/>
              <a:t>Poor regulation &amp; weak institutions.</a:t>
            </a:r>
          </a:p>
          <a:p>
            <a:pPr marL="457200" indent="-457200">
              <a:buClr>
                <a:schemeClr val="accent2">
                  <a:lumMod val="75000"/>
                </a:schemeClr>
              </a:buClr>
              <a:buFont typeface="Wingdings" charset="2"/>
              <a:buChar char="§"/>
            </a:pPr>
            <a:r>
              <a:rPr lang="en-US" sz="2800" dirty="0" smtClean="0"/>
              <a:t>Opaque decision-making.</a:t>
            </a:r>
          </a:p>
          <a:p>
            <a:pPr marL="457200" indent="-457200">
              <a:buClr>
                <a:schemeClr val="accent2">
                  <a:lumMod val="75000"/>
                </a:schemeClr>
              </a:buClr>
              <a:buFont typeface="Wingdings" charset="2"/>
              <a:buChar char="§"/>
            </a:pPr>
            <a:r>
              <a:rPr lang="en-US" sz="2800" dirty="0" smtClean="0"/>
              <a:t>Secret EIAs/SIAs</a:t>
            </a:r>
          </a:p>
          <a:p>
            <a:pPr marL="457200" indent="-457200">
              <a:buClr>
                <a:schemeClr val="accent2">
                  <a:lumMod val="75000"/>
                </a:schemeClr>
              </a:buClr>
              <a:buFont typeface="Wingdings" charset="2"/>
              <a:buChar char="§"/>
            </a:pPr>
            <a:r>
              <a:rPr lang="en-US" sz="2800" dirty="0" smtClean="0"/>
              <a:t>Confused/non-existent governance.</a:t>
            </a:r>
          </a:p>
          <a:p>
            <a:pPr marL="457200" indent="-457200">
              <a:buClr>
                <a:schemeClr val="accent2">
                  <a:lumMod val="75000"/>
                </a:schemeClr>
              </a:buClr>
              <a:buFont typeface="Wingdings" charset="2"/>
              <a:buChar char="§"/>
            </a:pPr>
            <a:r>
              <a:rPr lang="en-US" sz="2800" dirty="0" smtClean="0"/>
              <a:t>Major trans-boundary dimensions.</a:t>
            </a:r>
          </a:p>
        </p:txBody>
      </p:sp>
      <p:grpSp>
        <p:nvGrpSpPr>
          <p:cNvPr id="9" name="Group 8"/>
          <p:cNvGrpSpPr/>
          <p:nvPr/>
        </p:nvGrpSpPr>
        <p:grpSpPr>
          <a:xfrm>
            <a:off x="-6814" y="6066003"/>
            <a:ext cx="828345" cy="791999"/>
            <a:chOff x="-6814" y="6066003"/>
            <a:chExt cx="828345" cy="791999"/>
          </a:xfrm>
        </p:grpSpPr>
        <p:pic>
          <p:nvPicPr>
            <p:cNvPr id="10" name="Picture 9" descr="Naga white on orange circle reverse rgb 2Dec2011.jpg"/>
            <p:cNvPicPr>
              <a:picLocks/>
            </p:cNvPicPr>
            <p:nvPr/>
          </p:nvPicPr>
          <p:blipFill>
            <a:blip r:embed="rId3" cstate="screen">
              <a:extLst>
                <a:ext uri="{28A0092B-C50C-407E-A947-70E740481C1C}">
                  <a14:useLocalDpi xmlns:a14="http://schemas.microsoft.com/office/drawing/2010/main"/>
                </a:ext>
              </a:extLst>
            </a:blip>
            <a:stretch>
              <a:fillRect/>
            </a:stretch>
          </p:blipFill>
          <p:spPr>
            <a:xfrm>
              <a:off x="-6814" y="6066003"/>
              <a:ext cx="828345" cy="791999"/>
            </a:xfrm>
            <a:prstGeom prst="rect">
              <a:avLst/>
            </a:prstGeom>
          </p:spPr>
        </p:pic>
        <p:sp>
          <p:nvSpPr>
            <p:cNvPr id="11" name="Oval 10"/>
            <p:cNvSpPr/>
            <p:nvPr/>
          </p:nvSpPr>
          <p:spPr>
            <a:xfrm>
              <a:off x="-6814" y="6066003"/>
              <a:ext cx="791999" cy="791997"/>
            </a:xfrm>
            <a:prstGeom prst="ellipse">
              <a:avLst/>
            </a:prstGeom>
            <a:solidFill>
              <a:srgbClr val="FFFFFF">
                <a:alpha val="0"/>
              </a:srgbClr>
            </a:solidFill>
            <a:ln w="28575" cmpd="sng">
              <a:solidFill>
                <a:srgbClr val="9537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113905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inaDamXiaWide copy.png"/>
          <p:cNvPicPr>
            <a:picLocks noChangeAspect="1"/>
          </p:cNvPicPr>
          <p:nvPr/>
        </p:nvPicPr>
        <p:blipFill rotWithShape="1">
          <a:blip r:embed="rId2">
            <a:alphaModFix amt="49000"/>
            <a:extLst>
              <a:ext uri="{28A0092B-C50C-407E-A947-70E740481C1C}">
                <a14:useLocalDpi xmlns:a14="http://schemas.microsoft.com/office/drawing/2010/main" val="0"/>
              </a:ext>
            </a:extLst>
          </a:blip>
          <a:srcRect l="38603" r="1"/>
          <a:stretch/>
        </p:blipFill>
        <p:spPr>
          <a:xfrm>
            <a:off x="0" y="0"/>
            <a:ext cx="3711211" cy="6872430"/>
          </a:xfrm>
          <a:prstGeom prst="rect">
            <a:avLst/>
          </a:prstGeom>
        </p:spPr>
      </p:pic>
      <p:sp>
        <p:nvSpPr>
          <p:cNvPr id="3" name="Content Placeholder 2"/>
          <p:cNvSpPr>
            <a:spLocks noGrp="1"/>
          </p:cNvSpPr>
          <p:nvPr>
            <p:ph idx="1"/>
          </p:nvPr>
        </p:nvSpPr>
        <p:spPr>
          <a:xfrm>
            <a:off x="440974" y="1430505"/>
            <a:ext cx="8229600" cy="4525963"/>
          </a:xfrm>
        </p:spPr>
        <p:txBody>
          <a:bodyPr>
            <a:normAutofit/>
          </a:bodyPr>
          <a:lstStyle/>
          <a:p>
            <a:pPr>
              <a:buClr>
                <a:schemeClr val="accent2">
                  <a:lumMod val="75000"/>
                </a:schemeClr>
              </a:buClr>
              <a:buFont typeface="Wingdings" charset="2"/>
              <a:buChar char="§"/>
            </a:pPr>
            <a:r>
              <a:rPr lang="en-US" sz="2800" dirty="0" smtClean="0"/>
              <a:t>Research for development projects.</a:t>
            </a:r>
          </a:p>
          <a:p>
            <a:pPr>
              <a:buClr>
                <a:schemeClr val="accent2">
                  <a:lumMod val="75000"/>
                </a:schemeClr>
              </a:buClr>
              <a:buFont typeface="Wingdings" charset="2"/>
              <a:buChar char="§"/>
            </a:pPr>
            <a:r>
              <a:rPr lang="en-US" sz="2800" dirty="0" smtClean="0"/>
              <a:t>Partnerships – diversity.</a:t>
            </a:r>
          </a:p>
          <a:p>
            <a:pPr>
              <a:buClr>
                <a:schemeClr val="accent2">
                  <a:lumMod val="75000"/>
                </a:schemeClr>
              </a:buClr>
              <a:buFont typeface="Wingdings" charset="2"/>
              <a:buChar char="§"/>
            </a:pPr>
            <a:r>
              <a:rPr lang="en-US" sz="2800" dirty="0" smtClean="0"/>
              <a:t>Convening power.</a:t>
            </a:r>
          </a:p>
          <a:p>
            <a:pPr>
              <a:buClr>
                <a:schemeClr val="accent2">
                  <a:lumMod val="75000"/>
                </a:schemeClr>
              </a:buClr>
              <a:buFont typeface="Wingdings" charset="2"/>
              <a:buChar char="§"/>
            </a:pPr>
            <a:r>
              <a:rPr lang="en-US" sz="2800" dirty="0" smtClean="0"/>
              <a:t>Communications – engagement – dialogues.</a:t>
            </a:r>
          </a:p>
          <a:p>
            <a:pPr>
              <a:buClr>
                <a:schemeClr val="accent2">
                  <a:lumMod val="75000"/>
                </a:schemeClr>
              </a:buClr>
              <a:buFont typeface="Wingdings" charset="2"/>
              <a:buChar char="§"/>
            </a:pPr>
            <a:endParaRPr lang="en-US" sz="2800" dirty="0"/>
          </a:p>
        </p:txBody>
      </p:sp>
      <p:cxnSp>
        <p:nvCxnSpPr>
          <p:cNvPr id="4" name="Straight Connector 3"/>
          <p:cNvCxnSpPr/>
          <p:nvPr/>
        </p:nvCxnSpPr>
        <p:spPr>
          <a:xfrm>
            <a:off x="461758" y="429859"/>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1677207265"/>
              </p:ext>
            </p:extLst>
          </p:nvPr>
        </p:nvGraphicFramePr>
        <p:xfrm>
          <a:off x="179512" y="3689937"/>
          <a:ext cx="4090343" cy="2384093"/>
        </p:xfrm>
        <a:graphic>
          <a:graphicData uri="http://schemas.openxmlformats.org/drawingml/2006/table">
            <a:tbl>
              <a:tblPr firstRow="1" bandRow="1">
                <a:tableStyleId>{5C22544A-7EE6-4342-B048-85BDC9FD1C3A}</a:tableStyleId>
              </a:tblPr>
              <a:tblGrid>
                <a:gridCol w="3423382"/>
                <a:gridCol w="666961"/>
              </a:tblGrid>
              <a:tr h="369917">
                <a:tc>
                  <a:txBody>
                    <a:bodyPr/>
                    <a:lstStyle/>
                    <a:p>
                      <a:r>
                        <a:rPr lang="en-US" dirty="0" smtClean="0"/>
                        <a:t>Base</a:t>
                      </a:r>
                      <a:endParaRPr lang="en-US" dirty="0"/>
                    </a:p>
                  </a:txBody>
                  <a:tcPr/>
                </a:tc>
                <a:tc>
                  <a:txBody>
                    <a:bodyPr/>
                    <a:lstStyle/>
                    <a:p>
                      <a:r>
                        <a:rPr lang="en-US" dirty="0" smtClean="0"/>
                        <a:t>%</a:t>
                      </a:r>
                      <a:endParaRPr lang="en-US" dirty="0"/>
                    </a:p>
                  </a:txBody>
                  <a:tcPr/>
                </a:tc>
              </a:tr>
              <a:tr h="245745">
                <a:tc>
                  <a:txBody>
                    <a:bodyPr/>
                    <a:lstStyle/>
                    <a:p>
                      <a:pPr algn="l" fontAlgn="b"/>
                      <a:r>
                        <a:rPr lang="en-US" sz="1800" b="0" i="0" u="none" strike="noStrike" dirty="0" smtClean="0">
                          <a:solidFill>
                            <a:srgbClr val="000000"/>
                          </a:solidFill>
                          <a:effectLst/>
                          <a:latin typeface="Calibri"/>
                        </a:rPr>
                        <a:t>International</a:t>
                      </a:r>
                      <a:endParaRPr lang="en-US" sz="1800" b="0" i="0" u="none" strike="noStrike" dirty="0">
                        <a:solidFill>
                          <a:srgbClr val="000000"/>
                        </a:solidFill>
                        <a:effectLst/>
                        <a:latin typeface="Calibri"/>
                      </a:endParaRPr>
                    </a:p>
                  </a:txBody>
                  <a:tcPr marL="12700" marR="12700" marT="12700" marB="0" anchor="b"/>
                </a:tc>
                <a:tc>
                  <a:txBody>
                    <a:bodyPr/>
                    <a:lstStyle/>
                    <a:p>
                      <a:pPr algn="r" fontAlgn="b"/>
                      <a:r>
                        <a:rPr lang="en-US" sz="1800" b="0" i="0" u="none" strike="noStrike">
                          <a:solidFill>
                            <a:srgbClr val="000000"/>
                          </a:solidFill>
                          <a:effectLst/>
                          <a:latin typeface="Calibri"/>
                        </a:rPr>
                        <a:t>9</a:t>
                      </a:r>
                    </a:p>
                  </a:txBody>
                  <a:tcPr marL="12700" marR="12700" marT="12700" marB="0" anchor="b"/>
                </a:tc>
              </a:tr>
              <a:tr h="245745">
                <a:tc>
                  <a:txBody>
                    <a:bodyPr/>
                    <a:lstStyle/>
                    <a:p>
                      <a:pPr algn="l" fontAlgn="b"/>
                      <a:r>
                        <a:rPr lang="en-US" sz="1800" b="0" i="0" u="none" strike="noStrike" dirty="0" smtClean="0">
                          <a:solidFill>
                            <a:srgbClr val="000000"/>
                          </a:solidFill>
                          <a:effectLst/>
                          <a:latin typeface="Calibri"/>
                        </a:rPr>
                        <a:t>Thailand</a:t>
                      </a:r>
                      <a:endParaRPr lang="en-US" sz="1800" b="0" i="0" u="none" strike="noStrike" dirty="0">
                        <a:solidFill>
                          <a:srgbClr val="000000"/>
                        </a:solidFill>
                        <a:effectLst/>
                        <a:latin typeface="Calibri"/>
                      </a:endParaRPr>
                    </a:p>
                  </a:txBody>
                  <a:tcPr marL="12700" marR="12700" marT="12700" marB="0" anchor="b"/>
                </a:tc>
                <a:tc>
                  <a:txBody>
                    <a:bodyPr/>
                    <a:lstStyle/>
                    <a:p>
                      <a:pPr algn="r" fontAlgn="b"/>
                      <a:r>
                        <a:rPr lang="en-US" sz="1800" b="0" i="0" u="none" strike="noStrike">
                          <a:solidFill>
                            <a:srgbClr val="000000"/>
                          </a:solidFill>
                          <a:effectLst/>
                          <a:latin typeface="Calibri"/>
                        </a:rPr>
                        <a:t>12</a:t>
                      </a:r>
                    </a:p>
                  </a:txBody>
                  <a:tcPr marL="12700" marR="12700" marT="12700" marB="0" anchor="b"/>
                </a:tc>
              </a:tr>
              <a:tr h="245745">
                <a:tc>
                  <a:txBody>
                    <a:bodyPr/>
                    <a:lstStyle/>
                    <a:p>
                      <a:pPr algn="l" fontAlgn="b"/>
                      <a:r>
                        <a:rPr lang="en-US" sz="1800" b="0" i="0" u="none" strike="noStrike" dirty="0" smtClean="0">
                          <a:solidFill>
                            <a:srgbClr val="000000"/>
                          </a:solidFill>
                          <a:effectLst/>
                          <a:latin typeface="Calibri"/>
                        </a:rPr>
                        <a:t>Cambodia</a:t>
                      </a:r>
                      <a:endParaRPr lang="en-US" sz="1800" b="0" i="0" u="none" strike="noStrike" dirty="0">
                        <a:solidFill>
                          <a:srgbClr val="000000"/>
                        </a:solidFill>
                        <a:effectLst/>
                        <a:latin typeface="Calibri"/>
                      </a:endParaRPr>
                    </a:p>
                  </a:txBody>
                  <a:tcPr marL="12700" marR="12700" marT="12700" marB="0" anchor="b"/>
                </a:tc>
                <a:tc>
                  <a:txBody>
                    <a:bodyPr/>
                    <a:lstStyle/>
                    <a:p>
                      <a:pPr algn="r" fontAlgn="b"/>
                      <a:r>
                        <a:rPr lang="en-US" sz="1800" b="0" i="0" u="none" strike="noStrike">
                          <a:solidFill>
                            <a:srgbClr val="000000"/>
                          </a:solidFill>
                          <a:effectLst/>
                          <a:latin typeface="Calibri"/>
                        </a:rPr>
                        <a:t>28</a:t>
                      </a:r>
                    </a:p>
                  </a:txBody>
                  <a:tcPr marL="12700" marR="12700" marT="12700" marB="0" anchor="b"/>
                </a:tc>
              </a:tr>
              <a:tr h="245745">
                <a:tc>
                  <a:txBody>
                    <a:bodyPr/>
                    <a:lstStyle/>
                    <a:p>
                      <a:pPr algn="l" fontAlgn="b"/>
                      <a:r>
                        <a:rPr lang="en-US" sz="1800" b="0" i="0" u="none" strike="noStrike" dirty="0" smtClean="0">
                          <a:solidFill>
                            <a:srgbClr val="000000"/>
                          </a:solidFill>
                          <a:effectLst/>
                          <a:latin typeface="Calibri"/>
                        </a:rPr>
                        <a:t>Vietnam</a:t>
                      </a:r>
                      <a:endParaRPr lang="en-US" sz="1800" b="0" i="0" u="none" strike="noStrike" dirty="0">
                        <a:solidFill>
                          <a:srgbClr val="000000"/>
                        </a:solidFill>
                        <a:effectLst/>
                        <a:latin typeface="Calibri"/>
                      </a:endParaRPr>
                    </a:p>
                  </a:txBody>
                  <a:tcPr marL="12700" marR="12700" marT="12700" marB="0" anchor="b"/>
                </a:tc>
                <a:tc>
                  <a:txBody>
                    <a:bodyPr/>
                    <a:lstStyle/>
                    <a:p>
                      <a:pPr algn="r" fontAlgn="b"/>
                      <a:r>
                        <a:rPr lang="en-US" sz="1800" b="0" i="0" u="none" strike="noStrike">
                          <a:solidFill>
                            <a:srgbClr val="000000"/>
                          </a:solidFill>
                          <a:effectLst/>
                          <a:latin typeface="Calibri"/>
                        </a:rPr>
                        <a:t>18</a:t>
                      </a:r>
                    </a:p>
                  </a:txBody>
                  <a:tcPr marL="12700" marR="12700" marT="12700" marB="0" anchor="b"/>
                </a:tc>
              </a:tr>
              <a:tr h="245745">
                <a:tc>
                  <a:txBody>
                    <a:bodyPr/>
                    <a:lstStyle/>
                    <a:p>
                      <a:pPr algn="l" fontAlgn="b"/>
                      <a:r>
                        <a:rPr lang="en-US" sz="1800" b="0" i="0" u="none" strike="noStrike" dirty="0" smtClean="0">
                          <a:solidFill>
                            <a:srgbClr val="000000"/>
                          </a:solidFill>
                          <a:effectLst/>
                          <a:latin typeface="Calibri"/>
                        </a:rPr>
                        <a:t>Lao</a:t>
                      </a:r>
                      <a:r>
                        <a:rPr lang="en-US" sz="1800" b="0" i="0" u="none" strike="noStrike" baseline="0" dirty="0" smtClean="0">
                          <a:solidFill>
                            <a:srgbClr val="000000"/>
                          </a:solidFill>
                          <a:effectLst/>
                          <a:latin typeface="Calibri"/>
                        </a:rPr>
                        <a:t> PDR</a:t>
                      </a:r>
                      <a:endParaRPr lang="en-US" sz="1800" b="0" i="0" u="none" strike="noStrike" dirty="0">
                        <a:solidFill>
                          <a:srgbClr val="000000"/>
                        </a:solidFill>
                        <a:effectLst/>
                        <a:latin typeface="Calibri"/>
                      </a:endParaRPr>
                    </a:p>
                  </a:txBody>
                  <a:tcPr marL="12700" marR="12700" marT="12700" marB="0" anchor="b"/>
                </a:tc>
                <a:tc>
                  <a:txBody>
                    <a:bodyPr/>
                    <a:lstStyle/>
                    <a:p>
                      <a:pPr algn="r" fontAlgn="b"/>
                      <a:r>
                        <a:rPr lang="en-US" sz="1800" b="0" i="0" u="none" strike="noStrike">
                          <a:solidFill>
                            <a:srgbClr val="000000"/>
                          </a:solidFill>
                          <a:effectLst/>
                          <a:latin typeface="Calibri"/>
                        </a:rPr>
                        <a:t>26</a:t>
                      </a:r>
                    </a:p>
                  </a:txBody>
                  <a:tcPr marL="12700" marR="12700" marT="12700" marB="0" anchor="b"/>
                </a:tc>
              </a:tr>
              <a:tr h="292056">
                <a:tc>
                  <a:txBody>
                    <a:bodyPr/>
                    <a:lstStyle/>
                    <a:p>
                      <a:pPr algn="l" fontAlgn="b"/>
                      <a:r>
                        <a:rPr lang="en-US" sz="1800" b="0" i="0" u="none" strike="noStrike" dirty="0" smtClean="0">
                          <a:solidFill>
                            <a:srgbClr val="000000"/>
                          </a:solidFill>
                          <a:effectLst/>
                          <a:latin typeface="Calibri"/>
                        </a:rPr>
                        <a:t>China</a:t>
                      </a:r>
                      <a:endParaRPr lang="en-US" sz="1800" b="0" i="0" u="none" strike="noStrike" dirty="0">
                        <a:solidFill>
                          <a:srgbClr val="000000"/>
                        </a:solidFill>
                        <a:effectLst/>
                        <a:latin typeface="Calibri"/>
                      </a:endParaRPr>
                    </a:p>
                  </a:txBody>
                  <a:tcPr marL="12700" marR="12700" marT="12700" marB="0" anchor="b"/>
                </a:tc>
                <a:tc>
                  <a:txBody>
                    <a:bodyPr/>
                    <a:lstStyle/>
                    <a:p>
                      <a:pPr algn="r" fontAlgn="b"/>
                      <a:r>
                        <a:rPr lang="en-US" sz="1800" b="0" i="0" u="none" strike="noStrike">
                          <a:solidFill>
                            <a:srgbClr val="000000"/>
                          </a:solidFill>
                          <a:effectLst/>
                          <a:latin typeface="Calibri"/>
                        </a:rPr>
                        <a:t>5</a:t>
                      </a:r>
                    </a:p>
                  </a:txBody>
                  <a:tcPr marL="12700" marR="12700" marT="12700" marB="0" anchor="b"/>
                </a:tc>
              </a:tr>
              <a:tr h="279191">
                <a:tc>
                  <a:txBody>
                    <a:bodyPr/>
                    <a:lstStyle/>
                    <a:p>
                      <a:pPr algn="l" fontAlgn="b"/>
                      <a:r>
                        <a:rPr lang="en-US" sz="1800" b="0" i="0" u="none" strike="noStrike" dirty="0">
                          <a:solidFill>
                            <a:srgbClr val="000000"/>
                          </a:solidFill>
                          <a:effectLst/>
                          <a:latin typeface="Calibri"/>
                        </a:rPr>
                        <a:t>Regional</a:t>
                      </a:r>
                    </a:p>
                  </a:txBody>
                  <a:tcPr marL="12700" marR="12700" marT="12700" marB="0" anchor="b"/>
                </a:tc>
                <a:tc>
                  <a:txBody>
                    <a:bodyPr/>
                    <a:lstStyle/>
                    <a:p>
                      <a:pPr algn="r" fontAlgn="b"/>
                      <a:r>
                        <a:rPr lang="en-US" sz="1800" b="0" i="0" u="none" strike="noStrike" dirty="0">
                          <a:solidFill>
                            <a:srgbClr val="000000"/>
                          </a:solidFill>
                          <a:effectLst/>
                          <a:latin typeface="Calibri"/>
                        </a:rPr>
                        <a:t>2</a:t>
                      </a:r>
                    </a:p>
                  </a:txBody>
                  <a:tcPr marL="12700" marR="12700" marT="12700" marB="0" anchor="b"/>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415678018"/>
              </p:ext>
            </p:extLst>
          </p:nvPr>
        </p:nvGraphicFramePr>
        <p:xfrm>
          <a:off x="4668640" y="3689260"/>
          <a:ext cx="4018160" cy="2966720"/>
        </p:xfrm>
        <a:graphic>
          <a:graphicData uri="http://schemas.openxmlformats.org/drawingml/2006/table">
            <a:tbl>
              <a:tblPr firstRow="1" bandRow="1">
                <a:tableStyleId>{5C22544A-7EE6-4342-B048-85BDC9FD1C3A}</a:tableStyleId>
              </a:tblPr>
              <a:tblGrid>
                <a:gridCol w="3338068"/>
                <a:gridCol w="680092"/>
              </a:tblGrid>
              <a:tr h="370840">
                <a:tc>
                  <a:txBody>
                    <a:bodyPr/>
                    <a:lstStyle/>
                    <a:p>
                      <a:r>
                        <a:rPr lang="en-US" dirty="0" smtClean="0"/>
                        <a:t>Type</a:t>
                      </a:r>
                      <a:endParaRPr lang="en-US" dirty="0"/>
                    </a:p>
                  </a:txBody>
                  <a:tcPr/>
                </a:tc>
                <a:tc>
                  <a:txBody>
                    <a:bodyPr/>
                    <a:lstStyle/>
                    <a:p>
                      <a:r>
                        <a:rPr lang="en-US" dirty="0" smtClean="0"/>
                        <a:t>%</a:t>
                      </a:r>
                      <a:endParaRPr lang="en-US" dirty="0"/>
                    </a:p>
                  </a:txBody>
                  <a:tcPr/>
                </a:tc>
              </a:tr>
              <a:tr h="370840">
                <a:tc>
                  <a:txBody>
                    <a:bodyPr/>
                    <a:lstStyle/>
                    <a:p>
                      <a:r>
                        <a:rPr lang="en-US" dirty="0" smtClean="0"/>
                        <a:t>Consultancy</a:t>
                      </a:r>
                      <a:endParaRPr lang="en-US" dirty="0"/>
                    </a:p>
                  </a:txBody>
                  <a:tcPr/>
                </a:tc>
                <a:tc>
                  <a:txBody>
                    <a:bodyPr/>
                    <a:lstStyle/>
                    <a:p>
                      <a:r>
                        <a:rPr lang="en-US" dirty="0" smtClean="0"/>
                        <a:t>5</a:t>
                      </a:r>
                      <a:endParaRPr lang="en-US" dirty="0"/>
                    </a:p>
                  </a:txBody>
                  <a:tcPr/>
                </a:tc>
              </a:tr>
              <a:tr h="370840">
                <a:tc>
                  <a:txBody>
                    <a:bodyPr/>
                    <a:lstStyle/>
                    <a:p>
                      <a:r>
                        <a:rPr lang="en-US" dirty="0" smtClean="0"/>
                        <a:t>Government Agency</a:t>
                      </a:r>
                      <a:endParaRPr lang="en-US" dirty="0"/>
                    </a:p>
                  </a:txBody>
                  <a:tcPr/>
                </a:tc>
                <a:tc>
                  <a:txBody>
                    <a:bodyPr/>
                    <a:lstStyle/>
                    <a:p>
                      <a:r>
                        <a:rPr lang="en-US" dirty="0" smtClean="0"/>
                        <a:t>23</a:t>
                      </a:r>
                      <a:endParaRPr lang="en-US" dirty="0"/>
                    </a:p>
                  </a:txBody>
                  <a:tcPr/>
                </a:tc>
              </a:tr>
              <a:tr h="370840">
                <a:tc>
                  <a:txBody>
                    <a:bodyPr/>
                    <a:lstStyle/>
                    <a:p>
                      <a:r>
                        <a:rPr lang="en-US" dirty="0" smtClean="0"/>
                        <a:t>Government Research</a:t>
                      </a:r>
                      <a:r>
                        <a:rPr lang="en-US" baseline="0" dirty="0" smtClean="0"/>
                        <a:t> Institute</a:t>
                      </a:r>
                      <a:endParaRPr lang="en-US" dirty="0"/>
                    </a:p>
                  </a:txBody>
                  <a:tcPr/>
                </a:tc>
                <a:tc>
                  <a:txBody>
                    <a:bodyPr/>
                    <a:lstStyle/>
                    <a:p>
                      <a:r>
                        <a:rPr lang="en-US" dirty="0" smtClean="0"/>
                        <a:t>7</a:t>
                      </a:r>
                      <a:endParaRPr lang="en-US" dirty="0"/>
                    </a:p>
                  </a:txBody>
                  <a:tcPr/>
                </a:tc>
              </a:tr>
              <a:tr h="370840">
                <a:tc>
                  <a:txBody>
                    <a:bodyPr/>
                    <a:lstStyle/>
                    <a:p>
                      <a:r>
                        <a:rPr lang="en-US" dirty="0" smtClean="0"/>
                        <a:t>Independent Research Institute</a:t>
                      </a:r>
                      <a:endParaRPr lang="en-US" dirty="0"/>
                    </a:p>
                  </a:txBody>
                  <a:tcPr/>
                </a:tc>
                <a:tc>
                  <a:txBody>
                    <a:bodyPr/>
                    <a:lstStyle/>
                    <a:p>
                      <a:r>
                        <a:rPr lang="en-US" dirty="0" smtClean="0"/>
                        <a:t>5</a:t>
                      </a:r>
                      <a:endParaRPr lang="en-US" dirty="0"/>
                    </a:p>
                  </a:txBody>
                  <a:tcPr/>
                </a:tc>
              </a:tr>
              <a:tr h="370840">
                <a:tc>
                  <a:txBody>
                    <a:bodyPr/>
                    <a:lstStyle/>
                    <a:p>
                      <a:r>
                        <a:rPr lang="en-US" dirty="0" smtClean="0"/>
                        <a:t>Network</a:t>
                      </a:r>
                      <a:endParaRPr lang="en-US" dirty="0"/>
                    </a:p>
                  </a:txBody>
                  <a:tcPr/>
                </a:tc>
                <a:tc>
                  <a:txBody>
                    <a:bodyPr/>
                    <a:lstStyle/>
                    <a:p>
                      <a:r>
                        <a:rPr lang="en-US" dirty="0" smtClean="0"/>
                        <a:t>5</a:t>
                      </a:r>
                      <a:endParaRPr lang="en-US" dirty="0"/>
                    </a:p>
                  </a:txBody>
                  <a:tcPr/>
                </a:tc>
              </a:tr>
              <a:tr h="370840">
                <a:tc>
                  <a:txBody>
                    <a:bodyPr/>
                    <a:lstStyle/>
                    <a:p>
                      <a:r>
                        <a:rPr lang="en-US" dirty="0" smtClean="0"/>
                        <a:t>NGO</a:t>
                      </a:r>
                      <a:endParaRPr lang="en-US" dirty="0"/>
                    </a:p>
                  </a:txBody>
                  <a:tcPr/>
                </a:tc>
                <a:tc>
                  <a:txBody>
                    <a:bodyPr/>
                    <a:lstStyle/>
                    <a:p>
                      <a:r>
                        <a:rPr lang="en-US" dirty="0" smtClean="0"/>
                        <a:t>26</a:t>
                      </a:r>
                      <a:endParaRPr lang="en-US" dirty="0"/>
                    </a:p>
                  </a:txBody>
                  <a:tcPr/>
                </a:tc>
              </a:tr>
              <a:tr h="370840">
                <a:tc>
                  <a:txBody>
                    <a:bodyPr/>
                    <a:lstStyle/>
                    <a:p>
                      <a:r>
                        <a:rPr lang="en-US" dirty="0" smtClean="0"/>
                        <a:t>University</a:t>
                      </a:r>
                      <a:endParaRPr lang="en-US" dirty="0"/>
                    </a:p>
                  </a:txBody>
                  <a:tcPr/>
                </a:tc>
                <a:tc>
                  <a:txBody>
                    <a:bodyPr/>
                    <a:lstStyle/>
                    <a:p>
                      <a:r>
                        <a:rPr lang="en-US" dirty="0" smtClean="0"/>
                        <a:t>28</a:t>
                      </a:r>
                      <a:endParaRPr lang="en-US" dirty="0"/>
                    </a:p>
                  </a:txBody>
                  <a:tcPr/>
                </a:tc>
              </a:tr>
            </a:tbl>
          </a:graphicData>
        </a:graphic>
      </p:graphicFrame>
      <p:sp>
        <p:nvSpPr>
          <p:cNvPr id="9" name="Rectangle 8"/>
          <p:cNvSpPr/>
          <p:nvPr/>
        </p:nvSpPr>
        <p:spPr>
          <a:xfrm>
            <a:off x="179512" y="6194315"/>
            <a:ext cx="1625565" cy="461665"/>
          </a:xfrm>
          <a:prstGeom prst="rect">
            <a:avLst/>
          </a:prstGeom>
        </p:spPr>
        <p:txBody>
          <a:bodyPr wrap="none">
            <a:spAutoFit/>
          </a:bodyPr>
          <a:lstStyle/>
          <a:p>
            <a:r>
              <a:rPr lang="en-US" sz="2400" dirty="0" smtClean="0"/>
              <a:t>62 Partners</a:t>
            </a:r>
          </a:p>
        </p:txBody>
      </p:sp>
      <p:sp>
        <p:nvSpPr>
          <p:cNvPr id="5" name="Title 1"/>
          <p:cNvSpPr txBox="1">
            <a:spLocks/>
          </p:cNvSpPr>
          <p:nvPr/>
        </p:nvSpPr>
        <p:spPr>
          <a:xfrm>
            <a:off x="649112" y="274638"/>
            <a:ext cx="7442418" cy="114300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E46C0A"/>
                </a:solidFill>
              </a:rPr>
              <a:t>Strategies</a:t>
            </a:r>
            <a:endParaRPr lang="en-US" b="1" dirty="0">
              <a:solidFill>
                <a:srgbClr val="E46C0A"/>
              </a:solidFill>
            </a:endParaRPr>
          </a:p>
        </p:txBody>
      </p:sp>
      <p:pic>
        <p:nvPicPr>
          <p:cNvPr id="13" name="Picture 12" descr="Naga white on orange circle reverse 2Dec201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2604" y="0"/>
            <a:ext cx="1121396" cy="1121396"/>
          </a:xfrm>
          <a:prstGeom prst="rect">
            <a:avLst/>
          </a:prstGeom>
        </p:spPr>
      </p:pic>
    </p:spTree>
    <p:extLst>
      <p:ext uri="{BB962C8B-B14F-4D97-AF65-F5344CB8AC3E}">
        <p14:creationId xmlns:p14="http://schemas.microsoft.com/office/powerpoint/2010/main" val="13673813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8557068466_1604c6b02c_c.jpg"/>
          <p:cNvPicPr>
            <a:picLocks noChangeAspect="1"/>
          </p:cNvPicPr>
          <p:nvPr/>
        </p:nvPicPr>
        <p:blipFill rotWithShape="1">
          <a:blip r:embed="rId2">
            <a:alphaModFix amt="50000"/>
            <a:extLst>
              <a:ext uri="{28A0092B-C50C-407E-A947-70E740481C1C}">
                <a14:useLocalDpi xmlns:a14="http://schemas.microsoft.com/office/drawing/2010/main" val="0"/>
              </a:ext>
            </a:extLst>
          </a:blip>
          <a:srcRect l="11465" r="7725"/>
          <a:stretch/>
        </p:blipFill>
        <p:spPr>
          <a:xfrm>
            <a:off x="5114872" y="-1"/>
            <a:ext cx="4043726" cy="6891813"/>
          </a:xfrm>
          <a:prstGeom prst="rect">
            <a:avLst/>
          </a:prstGeom>
        </p:spPr>
      </p:pic>
      <p:sp>
        <p:nvSpPr>
          <p:cNvPr id="3" name="Content Placeholder 2"/>
          <p:cNvSpPr>
            <a:spLocks noGrp="1"/>
          </p:cNvSpPr>
          <p:nvPr>
            <p:ph idx="1"/>
          </p:nvPr>
        </p:nvSpPr>
        <p:spPr>
          <a:xfrm>
            <a:off x="457200" y="1600200"/>
            <a:ext cx="8229600" cy="5057060"/>
          </a:xfrm>
        </p:spPr>
        <p:txBody>
          <a:bodyPr>
            <a:normAutofit fontScale="77500" lnSpcReduction="20000"/>
          </a:bodyPr>
          <a:lstStyle/>
          <a:p>
            <a:pPr>
              <a:buClr>
                <a:schemeClr val="accent2">
                  <a:lumMod val="75000"/>
                </a:schemeClr>
              </a:buClr>
              <a:buFont typeface="Wingdings" charset="2"/>
              <a:buChar char="§"/>
            </a:pPr>
            <a:r>
              <a:rPr lang="en-US" sz="3600" dirty="0" smtClean="0"/>
              <a:t>HSAP successes in China.</a:t>
            </a:r>
          </a:p>
          <a:p>
            <a:pPr>
              <a:buClr>
                <a:schemeClr val="accent2">
                  <a:lumMod val="75000"/>
                </a:schemeClr>
              </a:buClr>
              <a:buFont typeface="Wingdings" charset="2"/>
              <a:buChar char="§"/>
            </a:pPr>
            <a:r>
              <a:rPr lang="en-US" sz="3600" dirty="0" smtClean="0"/>
              <a:t>Integrated farming systems in resettlement communities.</a:t>
            </a:r>
          </a:p>
          <a:p>
            <a:pPr>
              <a:buClr>
                <a:schemeClr val="accent2">
                  <a:lumMod val="75000"/>
                </a:schemeClr>
              </a:buClr>
              <a:buFont typeface="Wingdings" charset="2"/>
              <a:buChar char="§"/>
            </a:pPr>
            <a:r>
              <a:rPr lang="en-US" sz="3600" dirty="0" smtClean="0"/>
              <a:t>Ecological functions for reservoirs.</a:t>
            </a:r>
          </a:p>
          <a:p>
            <a:pPr>
              <a:buClr>
                <a:schemeClr val="accent2">
                  <a:lumMod val="75000"/>
                </a:schemeClr>
              </a:buClr>
              <a:buFont typeface="Wingdings" charset="2"/>
              <a:buChar char="§"/>
            </a:pPr>
            <a:r>
              <a:rPr lang="en-US" sz="3600" dirty="0" smtClean="0"/>
              <a:t>Improving dam responses to international safeguards.</a:t>
            </a:r>
          </a:p>
          <a:p>
            <a:pPr>
              <a:buClr>
                <a:schemeClr val="accent2">
                  <a:lumMod val="75000"/>
                </a:schemeClr>
              </a:buClr>
              <a:buFont typeface="Wingdings" charset="2"/>
              <a:buChar char="§"/>
            </a:pPr>
            <a:r>
              <a:rPr lang="en-US" sz="3600" dirty="0" smtClean="0"/>
              <a:t>Two Mekong Forums on Water, Food and Energy.</a:t>
            </a:r>
          </a:p>
          <a:p>
            <a:pPr>
              <a:buClr>
                <a:schemeClr val="accent2">
                  <a:lumMod val="75000"/>
                </a:schemeClr>
              </a:buClr>
              <a:buFont typeface="Wingdings" charset="2"/>
              <a:buChar char="§"/>
            </a:pPr>
            <a:r>
              <a:rPr lang="en-US" sz="3600" dirty="0" smtClean="0"/>
              <a:t>New sustainable hydropower curricula.</a:t>
            </a:r>
          </a:p>
          <a:p>
            <a:pPr>
              <a:buClr>
                <a:schemeClr val="accent2">
                  <a:lumMod val="75000"/>
                </a:schemeClr>
              </a:buClr>
              <a:buFont typeface="Wingdings" charset="2"/>
              <a:buChar char="§"/>
            </a:pPr>
            <a:r>
              <a:rPr lang="en-US" sz="3600" dirty="0" smtClean="0"/>
              <a:t>IWRM advances in Cambodia.</a:t>
            </a:r>
          </a:p>
          <a:p>
            <a:pPr>
              <a:buClr>
                <a:schemeClr val="accent2">
                  <a:lumMod val="75000"/>
                </a:schemeClr>
              </a:buClr>
              <a:buFont typeface="Wingdings" charset="2"/>
              <a:buChar char="§"/>
            </a:pPr>
            <a:r>
              <a:rPr lang="en-US" sz="3600" dirty="0" smtClean="0"/>
              <a:t>Chinese downstream engagement.</a:t>
            </a:r>
          </a:p>
          <a:p>
            <a:pPr>
              <a:buClr>
                <a:schemeClr val="accent2">
                  <a:lumMod val="75000"/>
                </a:schemeClr>
              </a:buClr>
              <a:buFont typeface="Wingdings" charset="2"/>
              <a:buChar char="§"/>
            </a:pPr>
            <a:r>
              <a:rPr lang="en-US" sz="3600" dirty="0" smtClean="0"/>
              <a:t>Successful convening power/R4D model.</a:t>
            </a:r>
          </a:p>
          <a:p>
            <a:pPr marL="0" indent="0">
              <a:buNone/>
            </a:pPr>
            <a:endParaRPr lang="en-US" dirty="0"/>
          </a:p>
        </p:txBody>
      </p:sp>
      <p:cxnSp>
        <p:nvCxnSpPr>
          <p:cNvPr id="4" name="Straight Connector 3"/>
          <p:cNvCxnSpPr/>
          <p:nvPr/>
        </p:nvCxnSpPr>
        <p:spPr>
          <a:xfrm>
            <a:off x="461758" y="429859"/>
            <a:ext cx="0" cy="882473"/>
          </a:xfrm>
          <a:prstGeom prst="line">
            <a:avLst/>
          </a:prstGeom>
          <a:ln w="5715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5" name="Title 1"/>
          <p:cNvSpPr txBox="1">
            <a:spLocks/>
          </p:cNvSpPr>
          <p:nvPr/>
        </p:nvSpPr>
        <p:spPr>
          <a:xfrm>
            <a:off x="649112" y="274638"/>
            <a:ext cx="7442418" cy="114300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E46C0A"/>
                </a:solidFill>
              </a:rPr>
              <a:t>(Emerging) outcomes</a:t>
            </a:r>
            <a:endParaRPr lang="en-US" b="1" dirty="0">
              <a:solidFill>
                <a:srgbClr val="E46C0A"/>
              </a:solidFill>
            </a:endParaRPr>
          </a:p>
        </p:txBody>
      </p:sp>
      <p:pic>
        <p:nvPicPr>
          <p:cNvPr id="7" name="Picture 6" descr="Naga white on orange circle reverse 2Dec2011.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6265" y="5736604"/>
            <a:ext cx="1121396" cy="1121396"/>
          </a:xfrm>
          <a:prstGeom prst="rect">
            <a:avLst/>
          </a:prstGeom>
        </p:spPr>
      </p:pic>
    </p:spTree>
    <p:extLst>
      <p:ext uri="{BB962C8B-B14F-4D97-AF65-F5344CB8AC3E}">
        <p14:creationId xmlns:p14="http://schemas.microsoft.com/office/powerpoint/2010/main" val="417703647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23786"/>
            <a:ext cx="8229600" cy="1143000"/>
          </a:xfrm>
        </p:spPr>
        <p:txBody>
          <a:bodyPr/>
          <a:lstStyle/>
          <a:p>
            <a:r>
              <a:rPr lang="en-US" b="1" dirty="0" smtClean="0">
                <a:solidFill>
                  <a:srgbClr val="FF6600"/>
                </a:solidFill>
              </a:rPr>
              <a:t>Thanks for listening!</a:t>
            </a:r>
            <a:endParaRPr lang="en-US" b="1" dirty="0">
              <a:solidFill>
                <a:srgbClr val="FF6600"/>
              </a:solidFill>
            </a:endParaRPr>
          </a:p>
        </p:txBody>
      </p:sp>
      <p:pic>
        <p:nvPicPr>
          <p:cNvPr id="4" name="Content Placeholder 3" descr="5939003301_47f45fe29d_b.jpg"/>
          <p:cNvPicPr>
            <a:picLocks noGrp="1" noChangeAspect="1"/>
          </p:cNvPicPr>
          <p:nvPr>
            <p:ph idx="1"/>
          </p:nvPr>
        </p:nvPicPr>
        <p:blipFill>
          <a:blip r:embed="rId2">
            <a:extLst>
              <a:ext uri="{28A0092B-C50C-407E-A947-70E740481C1C}">
                <a14:useLocalDpi xmlns:a14="http://schemas.microsoft.com/office/drawing/2010/main" val="0"/>
              </a:ext>
            </a:extLst>
          </a:blip>
          <a:srcRect t="13336" b="13336"/>
          <a:stretch>
            <a:fillRect/>
          </a:stretch>
        </p:blipFill>
        <p:spPr>
          <a:xfrm>
            <a:off x="457200" y="508226"/>
            <a:ext cx="8229600" cy="4525963"/>
          </a:xfrm>
        </p:spPr>
      </p:pic>
    </p:spTree>
    <p:extLst>
      <p:ext uri="{BB962C8B-B14F-4D97-AF65-F5344CB8AC3E}">
        <p14:creationId xmlns:p14="http://schemas.microsoft.com/office/powerpoint/2010/main" val="218905185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690</TotalTime>
  <Words>698</Words>
  <Application>Microsoft Macintosh PowerPoint</Application>
  <PresentationFormat>On-screen Show (4:3)</PresentationFormat>
  <Paragraphs>142</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CPWF-Mekong: An introduction</vt:lpstr>
      <vt:lpstr>The Mekong River Basin</vt:lpstr>
      <vt:lpstr>Major SEA Basins</vt:lpstr>
      <vt:lpstr>MRB profile</vt:lpstr>
      <vt:lpstr>PowerPoint Presentation</vt:lpstr>
      <vt:lpstr>PowerPoint Presentation</vt:lpstr>
      <vt:lpstr>PowerPoint Presentation</vt:lpstr>
      <vt:lpstr>Hydropower development in the Mekong River Basin</vt:lpstr>
      <vt:lpstr>CPWF-Mekong</vt:lpstr>
      <vt:lpstr>PowerPoint Presentation</vt:lpstr>
      <vt:lpstr>CPWF-Mekong - basics</vt:lpstr>
      <vt:lpstr>PowerPoint Presentation</vt:lpstr>
      <vt:lpstr>PowerPoint Presentation</vt:lpstr>
      <vt:lpstr>PowerPoint Presentation</vt:lpstr>
      <vt:lpstr>Thanks for listening!</vt:lpstr>
    </vt:vector>
  </TitlesOfParts>
  <Company>CPWF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Dams, dams and more dams</dc:title>
  <dc:creator>CPWF Mac</dc:creator>
  <cp:lastModifiedBy>CPWF Mac</cp:lastModifiedBy>
  <cp:revision>27</cp:revision>
  <dcterms:created xsi:type="dcterms:W3CDTF">2013-03-21T03:07:54Z</dcterms:created>
  <dcterms:modified xsi:type="dcterms:W3CDTF">2013-06-03T12:48:26Z</dcterms:modified>
</cp:coreProperties>
</file>